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7" r:id="rId2"/>
    <p:sldId id="290" r:id="rId3"/>
    <p:sldId id="273" r:id="rId4"/>
    <p:sldId id="274" r:id="rId5"/>
    <p:sldId id="269" r:id="rId6"/>
    <p:sldId id="288" r:id="rId7"/>
    <p:sldId id="287" r:id="rId8"/>
    <p:sldId id="291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8" autoAdjust="0"/>
  </p:normalViewPr>
  <p:slideViewPr>
    <p:cSldViewPr snapToGrid="0">
      <p:cViewPr varScale="1">
        <p:scale>
          <a:sx n="89" d="100"/>
          <a:sy n="89" d="100"/>
        </p:scale>
        <p:origin x="437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1956-7FD2-42BA-BA8D-B460869A9273}" type="datetimeFigureOut">
              <a:rPr kumimoji="1" lang="ja-JP" altLang="en-US" smtClean="0"/>
              <a:t>2017/8/15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01637-9A12-4142-BE6C-7B07B69077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4694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43840" y="109093"/>
            <a:ext cx="116433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43840" y="2243328"/>
            <a:ext cx="11643360" cy="3933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11956-7FD2-42BA-BA8D-B460869A9273}" type="datetimeFigureOut">
              <a:rPr kumimoji="1" lang="ja-JP" altLang="en-US" smtClean="0"/>
              <a:t>2017/8/15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01637-9A12-4142-BE6C-7B07B69077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560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68307" y="25756"/>
            <a:ext cx="7072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/>
              <a:t>SA WG2 Meeting #S2-122-BIS</a:t>
            </a:r>
          </a:p>
          <a:p>
            <a:r>
              <a:rPr lang="en-US" altLang="ja-JP" b="1" dirty="0"/>
              <a:t>August 21 – 25, 2017, Sophia </a:t>
            </a:r>
            <a:r>
              <a:rPr lang="en-US" altLang="ja-JP" b="1" dirty="0" err="1"/>
              <a:t>Antipolis</a:t>
            </a:r>
            <a:r>
              <a:rPr lang="en-US" altLang="ja-JP" b="1" dirty="0"/>
              <a:t>, </a:t>
            </a:r>
            <a:r>
              <a:rPr lang="en-US" altLang="ja-JP" b="1" dirty="0" smtClean="0"/>
              <a:t>France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071280" y="98479"/>
            <a:ext cx="1818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b="1" dirty="0" smtClean="0"/>
              <a:t>S2-175461</a:t>
            </a:r>
            <a:endParaRPr lang="en-US" altLang="ja-JP" b="1" dirty="0"/>
          </a:p>
        </p:txBody>
      </p:sp>
      <p:cxnSp>
        <p:nvCxnSpPr>
          <p:cNvPr id="6" name="直線コネクタ 5"/>
          <p:cNvCxnSpPr/>
          <p:nvPr/>
        </p:nvCxnSpPr>
        <p:spPr>
          <a:xfrm>
            <a:off x="268307" y="641796"/>
            <a:ext cx="116188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268307" y="674113"/>
            <a:ext cx="116188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/>
              <a:t>Source: </a:t>
            </a:r>
            <a:r>
              <a:rPr lang="en-US" altLang="ja-JP" b="1" dirty="0" smtClean="0"/>
              <a:t>NEC</a:t>
            </a:r>
          </a:p>
          <a:p>
            <a:r>
              <a:rPr lang="en-US" altLang="ja-JP" b="1" dirty="0" smtClean="0"/>
              <a:t>Title: Typical use case to enable minimum time interval for Continuous Location Reporting</a:t>
            </a:r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 Information</a:t>
            </a:r>
          </a:p>
          <a:p>
            <a:r>
              <a:rPr lang="en-US" altLang="ja-JP" b="1" dirty="0"/>
              <a:t>Agenda Item: </a:t>
            </a:r>
            <a:r>
              <a:rPr lang="en-US" altLang="ja-JP" b="1" dirty="0" smtClean="0"/>
              <a:t>6.11</a:t>
            </a:r>
            <a:endParaRPr lang="en-US" altLang="ja-JP" b="1" dirty="0"/>
          </a:p>
          <a:p>
            <a:r>
              <a:rPr lang="en-US" altLang="ja-JP" b="1" dirty="0"/>
              <a:t>Work Item / Release: NAPS / </a:t>
            </a:r>
            <a:r>
              <a:rPr lang="en-US" altLang="ja-JP" b="1" dirty="0" smtClean="0"/>
              <a:t>Rel15</a:t>
            </a:r>
          </a:p>
          <a:p>
            <a:endParaRPr lang="en-US" altLang="ja-JP" b="1" dirty="0" smtClean="0"/>
          </a:p>
        </p:txBody>
      </p:sp>
    </p:spTree>
    <p:extLst>
      <p:ext uri="{BB962C8B-B14F-4D97-AF65-F5344CB8AC3E}">
        <p14:creationId xmlns:p14="http://schemas.microsoft.com/office/powerpoint/2010/main" val="348375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Usecase1: </a:t>
            </a:r>
            <a:r>
              <a:rPr lang="en-US" altLang="ja-JP" b="1" dirty="0" smtClean="0">
                <a:solidFill>
                  <a:srgbClr val="FF0000"/>
                </a:solidFill>
              </a:rPr>
              <a:t>Semi-</a:t>
            </a:r>
            <a:r>
              <a:rPr lang="en-US" altLang="ja-JP" b="1" dirty="0" err="1" smtClean="0">
                <a:solidFill>
                  <a:srgbClr val="FF0000"/>
                </a:solidFill>
              </a:rPr>
              <a:t>realtime</a:t>
            </a:r>
            <a:r>
              <a:rPr lang="en-US" altLang="ja-JP" b="1" dirty="0" smtClean="0"/>
              <a:t> car location </a:t>
            </a:r>
            <a:r>
              <a:rPr lang="en-US" altLang="ja-JP" b="1" dirty="0"/>
              <a:t>monitor</a:t>
            </a:r>
            <a:br>
              <a:rPr lang="en-US" altLang="ja-JP" b="1" dirty="0"/>
            </a:br>
            <a:endParaRPr lang="en-GB" b="1" dirty="0"/>
          </a:p>
        </p:txBody>
      </p:sp>
      <p:grpSp>
        <p:nvGrpSpPr>
          <p:cNvPr id="5" name="グループ化 37"/>
          <p:cNvGrpSpPr>
            <a:grpSpLocks noChangeAspect="1"/>
          </p:cNvGrpSpPr>
          <p:nvPr/>
        </p:nvGrpSpPr>
        <p:grpSpPr bwMode="gray">
          <a:xfrm>
            <a:off x="7321908" y="3397415"/>
            <a:ext cx="682244" cy="584951"/>
            <a:chOff x="4115593" y="1166218"/>
            <a:chExt cx="912812" cy="782638"/>
          </a:xfrm>
        </p:grpSpPr>
        <p:sp>
          <p:nvSpPr>
            <p:cNvPr id="6" name="Freeform 171"/>
            <p:cNvSpPr>
              <a:spLocks noChangeAspect="1"/>
            </p:cNvSpPr>
            <p:nvPr/>
          </p:nvSpPr>
          <p:spPr bwMode="gray">
            <a:xfrm>
              <a:off x="4115593" y="1166218"/>
              <a:ext cx="912812" cy="782638"/>
            </a:xfrm>
            <a:custGeom>
              <a:avLst/>
              <a:gdLst>
                <a:gd name="T0" fmla="*/ 1190 w 1217"/>
                <a:gd name="T1" fmla="*/ 0 h 1041"/>
                <a:gd name="T2" fmla="*/ 27 w 1217"/>
                <a:gd name="T3" fmla="*/ 0 h 1041"/>
                <a:gd name="T4" fmla="*/ 0 w 1217"/>
                <a:gd name="T5" fmla="*/ 27 h 1041"/>
                <a:gd name="T6" fmla="*/ 0 w 1217"/>
                <a:gd name="T7" fmla="*/ 774 h 1041"/>
                <a:gd name="T8" fmla="*/ 27 w 1217"/>
                <a:gd name="T9" fmla="*/ 801 h 1041"/>
                <a:gd name="T10" fmla="*/ 544 w 1217"/>
                <a:gd name="T11" fmla="*/ 801 h 1041"/>
                <a:gd name="T12" fmla="*/ 544 w 1217"/>
                <a:gd name="T13" fmla="*/ 913 h 1041"/>
                <a:gd name="T14" fmla="*/ 235 w 1217"/>
                <a:gd name="T15" fmla="*/ 913 h 1041"/>
                <a:gd name="T16" fmla="*/ 208 w 1217"/>
                <a:gd name="T17" fmla="*/ 940 h 1041"/>
                <a:gd name="T18" fmla="*/ 208 w 1217"/>
                <a:gd name="T19" fmla="*/ 1014 h 1041"/>
                <a:gd name="T20" fmla="*/ 235 w 1217"/>
                <a:gd name="T21" fmla="*/ 1041 h 1041"/>
                <a:gd name="T22" fmla="*/ 982 w 1217"/>
                <a:gd name="T23" fmla="*/ 1041 h 1041"/>
                <a:gd name="T24" fmla="*/ 1009 w 1217"/>
                <a:gd name="T25" fmla="*/ 1014 h 1041"/>
                <a:gd name="T26" fmla="*/ 1009 w 1217"/>
                <a:gd name="T27" fmla="*/ 940 h 1041"/>
                <a:gd name="T28" fmla="*/ 982 w 1217"/>
                <a:gd name="T29" fmla="*/ 913 h 1041"/>
                <a:gd name="T30" fmla="*/ 673 w 1217"/>
                <a:gd name="T31" fmla="*/ 913 h 1041"/>
                <a:gd name="T32" fmla="*/ 673 w 1217"/>
                <a:gd name="T33" fmla="*/ 801 h 1041"/>
                <a:gd name="T34" fmla="*/ 1190 w 1217"/>
                <a:gd name="T35" fmla="*/ 801 h 1041"/>
                <a:gd name="T36" fmla="*/ 1217 w 1217"/>
                <a:gd name="T37" fmla="*/ 774 h 1041"/>
                <a:gd name="T38" fmla="*/ 1217 w 1217"/>
                <a:gd name="T39" fmla="*/ 27 h 1041"/>
                <a:gd name="T40" fmla="*/ 1190 w 1217"/>
                <a:gd name="T41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7" h="1041">
                  <a:moveTo>
                    <a:pt x="119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0" y="789"/>
                    <a:pt x="12" y="801"/>
                    <a:pt x="27" y="801"/>
                  </a:cubicBezTo>
                  <a:cubicBezTo>
                    <a:pt x="544" y="801"/>
                    <a:pt x="544" y="801"/>
                    <a:pt x="544" y="801"/>
                  </a:cubicBezTo>
                  <a:cubicBezTo>
                    <a:pt x="544" y="913"/>
                    <a:pt x="544" y="913"/>
                    <a:pt x="544" y="913"/>
                  </a:cubicBezTo>
                  <a:cubicBezTo>
                    <a:pt x="235" y="913"/>
                    <a:pt x="235" y="913"/>
                    <a:pt x="235" y="913"/>
                  </a:cubicBezTo>
                  <a:cubicBezTo>
                    <a:pt x="220" y="913"/>
                    <a:pt x="208" y="925"/>
                    <a:pt x="208" y="940"/>
                  </a:cubicBezTo>
                  <a:cubicBezTo>
                    <a:pt x="208" y="1014"/>
                    <a:pt x="208" y="1014"/>
                    <a:pt x="208" y="1014"/>
                  </a:cubicBezTo>
                  <a:cubicBezTo>
                    <a:pt x="208" y="1029"/>
                    <a:pt x="220" y="1041"/>
                    <a:pt x="235" y="1041"/>
                  </a:cubicBezTo>
                  <a:cubicBezTo>
                    <a:pt x="982" y="1041"/>
                    <a:pt x="982" y="1041"/>
                    <a:pt x="982" y="1041"/>
                  </a:cubicBezTo>
                  <a:cubicBezTo>
                    <a:pt x="997" y="1041"/>
                    <a:pt x="1009" y="1029"/>
                    <a:pt x="1009" y="1014"/>
                  </a:cubicBezTo>
                  <a:cubicBezTo>
                    <a:pt x="1009" y="940"/>
                    <a:pt x="1009" y="940"/>
                    <a:pt x="1009" y="940"/>
                  </a:cubicBezTo>
                  <a:cubicBezTo>
                    <a:pt x="1009" y="925"/>
                    <a:pt x="997" y="913"/>
                    <a:pt x="982" y="913"/>
                  </a:cubicBezTo>
                  <a:cubicBezTo>
                    <a:pt x="673" y="913"/>
                    <a:pt x="673" y="913"/>
                    <a:pt x="673" y="913"/>
                  </a:cubicBezTo>
                  <a:cubicBezTo>
                    <a:pt x="673" y="801"/>
                    <a:pt x="673" y="801"/>
                    <a:pt x="673" y="801"/>
                  </a:cubicBezTo>
                  <a:cubicBezTo>
                    <a:pt x="1190" y="801"/>
                    <a:pt x="1190" y="801"/>
                    <a:pt x="1190" y="801"/>
                  </a:cubicBezTo>
                  <a:cubicBezTo>
                    <a:pt x="1205" y="801"/>
                    <a:pt x="1217" y="789"/>
                    <a:pt x="1217" y="774"/>
                  </a:cubicBezTo>
                  <a:cubicBezTo>
                    <a:pt x="1217" y="27"/>
                    <a:pt x="1217" y="27"/>
                    <a:pt x="1217" y="27"/>
                  </a:cubicBezTo>
                  <a:cubicBezTo>
                    <a:pt x="1217" y="12"/>
                    <a:pt x="1205" y="0"/>
                    <a:pt x="1190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7" name="Rectangle 172"/>
            <p:cNvSpPr>
              <a:spLocks noChangeAspect="1" noChangeArrowheads="1"/>
            </p:cNvSpPr>
            <p:nvPr/>
          </p:nvSpPr>
          <p:spPr bwMode="gray">
            <a:xfrm>
              <a:off x="4180680" y="1231306"/>
              <a:ext cx="782637" cy="469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sp>
        <p:nvSpPr>
          <p:cNvPr id="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3070" y="828136"/>
            <a:ext cx="11643360" cy="4779482"/>
          </a:xfrm>
        </p:spPr>
        <p:txBody>
          <a:bodyPr/>
          <a:lstStyle/>
          <a:p>
            <a:pPr lvl="1"/>
            <a:r>
              <a:rPr lang="en-US" altLang="ja-JP" dirty="0" smtClean="0"/>
              <a:t>Application plots </a:t>
            </a:r>
            <a:r>
              <a:rPr lang="en-US" altLang="ja-JP" dirty="0"/>
              <a:t>a lot of car </a:t>
            </a:r>
            <a:r>
              <a:rPr lang="en-US" altLang="ja-JP" dirty="0" smtClean="0"/>
              <a:t>locations on display screens.</a:t>
            </a:r>
            <a:endParaRPr lang="en-US" altLang="ja-JP" dirty="0"/>
          </a:p>
          <a:p>
            <a:pPr lvl="1"/>
            <a:r>
              <a:rPr lang="en-US" altLang="ja-JP" dirty="0" smtClean="0"/>
              <a:t>Application refreshes display screens per </a:t>
            </a:r>
            <a:r>
              <a:rPr lang="en-US" altLang="ja-JP" dirty="0"/>
              <a:t>certain </a:t>
            </a:r>
            <a:r>
              <a:rPr lang="en-US" altLang="ja-JP" dirty="0" smtClean="0"/>
              <a:t>interval, e.g</a:t>
            </a:r>
            <a:r>
              <a:rPr lang="en-US" altLang="ja-JP" dirty="0"/>
              <a:t>. 60 </a:t>
            </a:r>
            <a:r>
              <a:rPr lang="en-US" altLang="ja-JP" dirty="0" smtClean="0"/>
              <a:t>sec.</a:t>
            </a:r>
            <a:endParaRPr lang="en-US" altLang="ja-JP" dirty="0"/>
          </a:p>
          <a:p>
            <a:endParaRPr kumimoji="1" lang="ja-JP" altLang="en-US" dirty="0"/>
          </a:p>
        </p:txBody>
      </p:sp>
      <p:grpSp>
        <p:nvGrpSpPr>
          <p:cNvPr id="10" name="グループ化 11"/>
          <p:cNvGrpSpPr>
            <a:grpSpLocks noChangeAspect="1"/>
          </p:cNvGrpSpPr>
          <p:nvPr/>
        </p:nvGrpSpPr>
        <p:grpSpPr bwMode="gray">
          <a:xfrm>
            <a:off x="862164" y="3547563"/>
            <a:ext cx="611144" cy="354237"/>
            <a:chOff x="750171" y="1296986"/>
            <a:chExt cx="1106487" cy="641352"/>
          </a:xfrm>
        </p:grpSpPr>
        <p:sp>
          <p:nvSpPr>
            <p:cNvPr id="11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12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13" name="グループ化 14"/>
          <p:cNvGrpSpPr>
            <a:grpSpLocks noChangeAspect="1"/>
          </p:cNvGrpSpPr>
          <p:nvPr/>
        </p:nvGrpSpPr>
        <p:grpSpPr bwMode="gray">
          <a:xfrm>
            <a:off x="1323660" y="3777237"/>
            <a:ext cx="611144" cy="354237"/>
            <a:chOff x="750171" y="1296986"/>
            <a:chExt cx="1106487" cy="641352"/>
          </a:xfrm>
        </p:grpSpPr>
        <p:sp>
          <p:nvSpPr>
            <p:cNvPr id="14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15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16" name="グループ化 17"/>
          <p:cNvGrpSpPr>
            <a:grpSpLocks noChangeAspect="1"/>
          </p:cNvGrpSpPr>
          <p:nvPr/>
        </p:nvGrpSpPr>
        <p:grpSpPr bwMode="gray">
          <a:xfrm>
            <a:off x="1785153" y="4006910"/>
            <a:ext cx="611144" cy="354237"/>
            <a:chOff x="750171" y="1296986"/>
            <a:chExt cx="1106487" cy="641352"/>
          </a:xfrm>
        </p:grpSpPr>
        <p:sp>
          <p:nvSpPr>
            <p:cNvPr id="17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18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sp>
        <p:nvSpPr>
          <p:cNvPr id="19" name="円/楕円 20"/>
          <p:cNvSpPr/>
          <p:nvPr/>
        </p:nvSpPr>
        <p:spPr>
          <a:xfrm>
            <a:off x="3330776" y="3586406"/>
            <a:ext cx="1415762" cy="65026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0" name="直線コネクタ 21"/>
          <p:cNvCxnSpPr>
            <a:endCxn id="19" idx="2"/>
          </p:cNvCxnSpPr>
          <p:nvPr/>
        </p:nvCxnSpPr>
        <p:spPr>
          <a:xfrm>
            <a:off x="1503070" y="3589567"/>
            <a:ext cx="1827706" cy="3219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2"/>
          <p:cNvCxnSpPr>
            <a:endCxn id="19" idx="2"/>
          </p:cNvCxnSpPr>
          <p:nvPr/>
        </p:nvCxnSpPr>
        <p:spPr>
          <a:xfrm flipV="1">
            <a:off x="2407787" y="3911538"/>
            <a:ext cx="922989" cy="3421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3"/>
          <p:cNvCxnSpPr>
            <a:endCxn id="19" idx="2"/>
          </p:cNvCxnSpPr>
          <p:nvPr/>
        </p:nvCxnSpPr>
        <p:spPr>
          <a:xfrm>
            <a:off x="1946294" y="3901800"/>
            <a:ext cx="1384482" cy="9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4"/>
          <p:cNvCxnSpPr>
            <a:stCxn id="19" idx="5"/>
            <a:endCxn id="19" idx="1"/>
          </p:cNvCxnSpPr>
          <p:nvPr/>
        </p:nvCxnSpPr>
        <p:spPr>
          <a:xfrm flipH="1" flipV="1">
            <a:off x="3538110" y="3681635"/>
            <a:ext cx="1001094" cy="459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5"/>
          <p:cNvCxnSpPr>
            <a:stCxn id="19" idx="7"/>
            <a:endCxn id="19" idx="3"/>
          </p:cNvCxnSpPr>
          <p:nvPr/>
        </p:nvCxnSpPr>
        <p:spPr>
          <a:xfrm flipH="1">
            <a:off x="3538110" y="3681635"/>
            <a:ext cx="1001094" cy="459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6"/>
          <p:cNvGrpSpPr>
            <a:grpSpLocks noChangeAspect="1"/>
          </p:cNvGrpSpPr>
          <p:nvPr/>
        </p:nvGrpSpPr>
        <p:grpSpPr bwMode="gray">
          <a:xfrm>
            <a:off x="4474698" y="3374510"/>
            <a:ext cx="411375" cy="708106"/>
            <a:chOff x="5936838" y="1169393"/>
            <a:chExt cx="484187" cy="833438"/>
          </a:xfrm>
        </p:grpSpPr>
        <p:sp>
          <p:nvSpPr>
            <p:cNvPr id="26" name="Freeform 22"/>
            <p:cNvSpPr>
              <a:spLocks noChangeAspect="1"/>
            </p:cNvSpPr>
            <p:nvPr/>
          </p:nvSpPr>
          <p:spPr bwMode="gray">
            <a:xfrm>
              <a:off x="5936838" y="1169393"/>
              <a:ext cx="484187" cy="833438"/>
            </a:xfrm>
            <a:custGeom>
              <a:avLst/>
              <a:gdLst>
                <a:gd name="T0" fmla="*/ 642 w 642"/>
                <a:gd name="T1" fmla="*/ 1081 h 1107"/>
                <a:gd name="T2" fmla="*/ 615 w 642"/>
                <a:gd name="T3" fmla="*/ 1107 h 1107"/>
                <a:gd name="T4" fmla="*/ 27 w 642"/>
                <a:gd name="T5" fmla="*/ 1107 h 1107"/>
                <a:gd name="T6" fmla="*/ 0 w 642"/>
                <a:gd name="T7" fmla="*/ 1081 h 1107"/>
                <a:gd name="T8" fmla="*/ 0 w 642"/>
                <a:gd name="T9" fmla="*/ 27 h 1107"/>
                <a:gd name="T10" fmla="*/ 27 w 642"/>
                <a:gd name="T11" fmla="*/ 0 h 1107"/>
                <a:gd name="T12" fmla="*/ 615 w 642"/>
                <a:gd name="T13" fmla="*/ 0 h 1107"/>
                <a:gd name="T14" fmla="*/ 642 w 642"/>
                <a:gd name="T15" fmla="*/ 27 h 1107"/>
                <a:gd name="T16" fmla="*/ 642 w 642"/>
                <a:gd name="T17" fmla="*/ 1081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2" h="1107">
                  <a:moveTo>
                    <a:pt x="642" y="1081"/>
                  </a:moveTo>
                  <a:cubicBezTo>
                    <a:pt x="642" y="1095"/>
                    <a:pt x="630" y="1107"/>
                    <a:pt x="615" y="1107"/>
                  </a:cubicBezTo>
                  <a:cubicBezTo>
                    <a:pt x="27" y="1107"/>
                    <a:pt x="27" y="1107"/>
                    <a:pt x="27" y="1107"/>
                  </a:cubicBezTo>
                  <a:cubicBezTo>
                    <a:pt x="12" y="1107"/>
                    <a:pt x="0" y="1095"/>
                    <a:pt x="0" y="108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615" y="0"/>
                    <a:pt x="615" y="0"/>
                    <a:pt x="615" y="0"/>
                  </a:cubicBezTo>
                  <a:cubicBezTo>
                    <a:pt x="630" y="0"/>
                    <a:pt x="642" y="12"/>
                    <a:pt x="642" y="27"/>
                  </a:cubicBezTo>
                  <a:lnTo>
                    <a:pt x="642" y="1081"/>
                  </a:ln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27" name="フリーフォーム 28"/>
            <p:cNvSpPr>
              <a:spLocks noChangeAspect="1" noChangeArrowheads="1"/>
            </p:cNvSpPr>
            <p:nvPr/>
          </p:nvSpPr>
          <p:spPr bwMode="gray">
            <a:xfrm>
              <a:off x="6011450" y="1244006"/>
              <a:ext cx="333375" cy="684213"/>
            </a:xfrm>
            <a:custGeom>
              <a:avLst/>
              <a:gdLst>
                <a:gd name="connsiteX0" fmla="*/ 166688 w 333375"/>
                <a:gd name="connsiteY0" fmla="*/ 600075 h 684213"/>
                <a:gd name="connsiteX1" fmla="*/ 207963 w 333375"/>
                <a:gd name="connsiteY1" fmla="*/ 642144 h 684213"/>
                <a:gd name="connsiteX2" fmla="*/ 166688 w 333375"/>
                <a:gd name="connsiteY2" fmla="*/ 684213 h 684213"/>
                <a:gd name="connsiteX3" fmla="*/ 125413 w 333375"/>
                <a:gd name="connsiteY3" fmla="*/ 642144 h 684213"/>
                <a:gd name="connsiteX4" fmla="*/ 166688 w 333375"/>
                <a:gd name="connsiteY4" fmla="*/ 600075 h 684213"/>
                <a:gd name="connsiteX5" fmla="*/ 16665 w 333375"/>
                <a:gd name="connsiteY5" fmla="*/ 485775 h 684213"/>
                <a:gd name="connsiteX6" fmla="*/ 316711 w 333375"/>
                <a:gd name="connsiteY6" fmla="*/ 485775 h 684213"/>
                <a:gd name="connsiteX7" fmla="*/ 331788 w 333375"/>
                <a:gd name="connsiteY7" fmla="*/ 499696 h 684213"/>
                <a:gd name="connsiteX8" fmla="*/ 316711 w 333375"/>
                <a:gd name="connsiteY8" fmla="*/ 514350 h 684213"/>
                <a:gd name="connsiteX9" fmla="*/ 16665 w 333375"/>
                <a:gd name="connsiteY9" fmla="*/ 514350 h 684213"/>
                <a:gd name="connsiteX10" fmla="*/ 1588 w 333375"/>
                <a:gd name="connsiteY10" fmla="*/ 499696 h 684213"/>
                <a:gd name="connsiteX11" fmla="*/ 16665 w 333375"/>
                <a:gd name="connsiteY11" fmla="*/ 485775 h 684213"/>
                <a:gd name="connsiteX12" fmla="*/ 16665 w 333375"/>
                <a:gd name="connsiteY12" fmla="*/ 419100 h 684213"/>
                <a:gd name="connsiteX13" fmla="*/ 316711 w 333375"/>
                <a:gd name="connsiteY13" fmla="*/ 419100 h 684213"/>
                <a:gd name="connsiteX14" fmla="*/ 331788 w 333375"/>
                <a:gd name="connsiteY14" fmla="*/ 433021 h 684213"/>
                <a:gd name="connsiteX15" fmla="*/ 316711 w 333375"/>
                <a:gd name="connsiteY15" fmla="*/ 447675 h 684213"/>
                <a:gd name="connsiteX16" fmla="*/ 16665 w 333375"/>
                <a:gd name="connsiteY16" fmla="*/ 447675 h 684213"/>
                <a:gd name="connsiteX17" fmla="*/ 1588 w 333375"/>
                <a:gd name="connsiteY17" fmla="*/ 433021 h 684213"/>
                <a:gd name="connsiteX18" fmla="*/ 16665 w 333375"/>
                <a:gd name="connsiteY18" fmla="*/ 419100 h 684213"/>
                <a:gd name="connsiteX19" fmla="*/ 16665 w 333375"/>
                <a:gd name="connsiteY19" fmla="*/ 350837 h 684213"/>
                <a:gd name="connsiteX20" fmla="*/ 316711 w 333375"/>
                <a:gd name="connsiteY20" fmla="*/ 350837 h 684213"/>
                <a:gd name="connsiteX21" fmla="*/ 331788 w 333375"/>
                <a:gd name="connsiteY21" fmla="*/ 366305 h 684213"/>
                <a:gd name="connsiteX22" fmla="*/ 316711 w 333375"/>
                <a:gd name="connsiteY22" fmla="*/ 381000 h 684213"/>
                <a:gd name="connsiteX23" fmla="*/ 16665 w 333375"/>
                <a:gd name="connsiteY23" fmla="*/ 381000 h 684213"/>
                <a:gd name="connsiteX24" fmla="*/ 1588 w 333375"/>
                <a:gd name="connsiteY24" fmla="*/ 366305 h 684213"/>
                <a:gd name="connsiteX25" fmla="*/ 16665 w 333375"/>
                <a:gd name="connsiteY25" fmla="*/ 350837 h 684213"/>
                <a:gd name="connsiteX26" fmla="*/ 19610 w 333375"/>
                <a:gd name="connsiteY26" fmla="*/ 166687 h 684213"/>
                <a:gd name="connsiteX27" fmla="*/ 313765 w 333375"/>
                <a:gd name="connsiteY27" fmla="*/ 166687 h 684213"/>
                <a:gd name="connsiteX28" fmla="*/ 333375 w 333375"/>
                <a:gd name="connsiteY28" fmla="*/ 186990 h 684213"/>
                <a:gd name="connsiteX29" fmla="*/ 333375 w 333375"/>
                <a:gd name="connsiteY29" fmla="*/ 246397 h 684213"/>
                <a:gd name="connsiteX30" fmla="*/ 313765 w 333375"/>
                <a:gd name="connsiteY30" fmla="*/ 266700 h 684213"/>
                <a:gd name="connsiteX31" fmla="*/ 19610 w 333375"/>
                <a:gd name="connsiteY31" fmla="*/ 266700 h 684213"/>
                <a:gd name="connsiteX32" fmla="*/ 0 w 333375"/>
                <a:gd name="connsiteY32" fmla="*/ 246397 h 684213"/>
                <a:gd name="connsiteX33" fmla="*/ 0 w 333375"/>
                <a:gd name="connsiteY33" fmla="*/ 186990 h 684213"/>
                <a:gd name="connsiteX34" fmla="*/ 19610 w 333375"/>
                <a:gd name="connsiteY34" fmla="*/ 166687 h 684213"/>
                <a:gd name="connsiteX35" fmla="*/ 19610 w 333375"/>
                <a:gd name="connsiteY35" fmla="*/ 0 h 684213"/>
                <a:gd name="connsiteX36" fmla="*/ 313765 w 333375"/>
                <a:gd name="connsiteY36" fmla="*/ 0 h 684213"/>
                <a:gd name="connsiteX37" fmla="*/ 333375 w 333375"/>
                <a:gd name="connsiteY37" fmla="*/ 19551 h 684213"/>
                <a:gd name="connsiteX38" fmla="*/ 333375 w 333375"/>
                <a:gd name="connsiteY38" fmla="*/ 79710 h 684213"/>
                <a:gd name="connsiteX39" fmla="*/ 313765 w 333375"/>
                <a:gd name="connsiteY39" fmla="*/ 100013 h 684213"/>
                <a:gd name="connsiteX40" fmla="*/ 19610 w 333375"/>
                <a:gd name="connsiteY40" fmla="*/ 100013 h 684213"/>
                <a:gd name="connsiteX41" fmla="*/ 0 w 333375"/>
                <a:gd name="connsiteY41" fmla="*/ 79710 h 684213"/>
                <a:gd name="connsiteX42" fmla="*/ 0 w 333375"/>
                <a:gd name="connsiteY42" fmla="*/ 19551 h 684213"/>
                <a:gd name="connsiteX43" fmla="*/ 19610 w 333375"/>
                <a:gd name="connsiteY43" fmla="*/ 0 h 68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3375" h="684213">
                  <a:moveTo>
                    <a:pt x="166688" y="600075"/>
                  </a:moveTo>
                  <a:cubicBezTo>
                    <a:pt x="189484" y="600075"/>
                    <a:pt x="207963" y="618910"/>
                    <a:pt x="207963" y="642144"/>
                  </a:cubicBezTo>
                  <a:cubicBezTo>
                    <a:pt x="207963" y="665378"/>
                    <a:pt x="189484" y="684213"/>
                    <a:pt x="166688" y="684213"/>
                  </a:cubicBezTo>
                  <a:cubicBezTo>
                    <a:pt x="143892" y="684213"/>
                    <a:pt x="125413" y="665378"/>
                    <a:pt x="125413" y="642144"/>
                  </a:cubicBezTo>
                  <a:cubicBezTo>
                    <a:pt x="125413" y="618910"/>
                    <a:pt x="143892" y="600075"/>
                    <a:pt x="166688" y="600075"/>
                  </a:cubicBezTo>
                  <a:close/>
                  <a:moveTo>
                    <a:pt x="16665" y="485775"/>
                  </a:moveTo>
                  <a:cubicBezTo>
                    <a:pt x="16665" y="485775"/>
                    <a:pt x="16665" y="485775"/>
                    <a:pt x="316711" y="485775"/>
                  </a:cubicBezTo>
                  <a:cubicBezTo>
                    <a:pt x="325003" y="485775"/>
                    <a:pt x="331788" y="491636"/>
                    <a:pt x="331788" y="499696"/>
                  </a:cubicBezTo>
                  <a:cubicBezTo>
                    <a:pt x="331788" y="507756"/>
                    <a:pt x="325003" y="514350"/>
                    <a:pt x="316711" y="514350"/>
                  </a:cubicBezTo>
                  <a:cubicBezTo>
                    <a:pt x="316711" y="514350"/>
                    <a:pt x="316711" y="514350"/>
                    <a:pt x="16665" y="514350"/>
                  </a:cubicBezTo>
                  <a:cubicBezTo>
                    <a:pt x="8373" y="514350"/>
                    <a:pt x="1588" y="507756"/>
                    <a:pt x="1588" y="499696"/>
                  </a:cubicBezTo>
                  <a:cubicBezTo>
                    <a:pt x="1588" y="491636"/>
                    <a:pt x="8373" y="485775"/>
                    <a:pt x="16665" y="485775"/>
                  </a:cubicBezTo>
                  <a:close/>
                  <a:moveTo>
                    <a:pt x="16665" y="419100"/>
                  </a:moveTo>
                  <a:cubicBezTo>
                    <a:pt x="16665" y="419100"/>
                    <a:pt x="16665" y="419100"/>
                    <a:pt x="316711" y="419100"/>
                  </a:cubicBezTo>
                  <a:cubicBezTo>
                    <a:pt x="325003" y="419100"/>
                    <a:pt x="331788" y="425694"/>
                    <a:pt x="331788" y="433021"/>
                  </a:cubicBezTo>
                  <a:cubicBezTo>
                    <a:pt x="331788" y="441081"/>
                    <a:pt x="325003" y="447675"/>
                    <a:pt x="316711" y="447675"/>
                  </a:cubicBezTo>
                  <a:cubicBezTo>
                    <a:pt x="316711" y="447675"/>
                    <a:pt x="316711" y="447675"/>
                    <a:pt x="16665" y="447675"/>
                  </a:cubicBezTo>
                  <a:cubicBezTo>
                    <a:pt x="8373" y="447675"/>
                    <a:pt x="1588" y="441081"/>
                    <a:pt x="1588" y="433021"/>
                  </a:cubicBezTo>
                  <a:cubicBezTo>
                    <a:pt x="1588" y="425694"/>
                    <a:pt x="8373" y="419100"/>
                    <a:pt x="16665" y="419100"/>
                  </a:cubicBezTo>
                  <a:close/>
                  <a:moveTo>
                    <a:pt x="16665" y="350837"/>
                  </a:moveTo>
                  <a:cubicBezTo>
                    <a:pt x="16665" y="350837"/>
                    <a:pt x="16665" y="350837"/>
                    <a:pt x="316711" y="350837"/>
                  </a:cubicBezTo>
                  <a:cubicBezTo>
                    <a:pt x="325003" y="350837"/>
                    <a:pt x="331788" y="357798"/>
                    <a:pt x="331788" y="366305"/>
                  </a:cubicBezTo>
                  <a:cubicBezTo>
                    <a:pt x="331788" y="374813"/>
                    <a:pt x="325003" y="381000"/>
                    <a:pt x="316711" y="381000"/>
                  </a:cubicBezTo>
                  <a:cubicBezTo>
                    <a:pt x="316711" y="381000"/>
                    <a:pt x="316711" y="381000"/>
                    <a:pt x="16665" y="381000"/>
                  </a:cubicBezTo>
                  <a:cubicBezTo>
                    <a:pt x="8373" y="381000"/>
                    <a:pt x="1588" y="374813"/>
                    <a:pt x="1588" y="366305"/>
                  </a:cubicBezTo>
                  <a:cubicBezTo>
                    <a:pt x="1588" y="357798"/>
                    <a:pt x="8373" y="350837"/>
                    <a:pt x="16665" y="350837"/>
                  </a:cubicBezTo>
                  <a:close/>
                  <a:moveTo>
                    <a:pt x="19610" y="166687"/>
                  </a:moveTo>
                  <a:cubicBezTo>
                    <a:pt x="19610" y="166687"/>
                    <a:pt x="19610" y="166687"/>
                    <a:pt x="313765" y="166687"/>
                  </a:cubicBezTo>
                  <a:cubicBezTo>
                    <a:pt x="324324" y="166687"/>
                    <a:pt x="333375" y="175711"/>
                    <a:pt x="333375" y="186990"/>
                  </a:cubicBezTo>
                  <a:cubicBezTo>
                    <a:pt x="333375" y="186990"/>
                    <a:pt x="333375" y="186990"/>
                    <a:pt x="333375" y="246397"/>
                  </a:cubicBezTo>
                  <a:cubicBezTo>
                    <a:pt x="333375" y="257676"/>
                    <a:pt x="324324" y="266700"/>
                    <a:pt x="313765" y="266700"/>
                  </a:cubicBezTo>
                  <a:cubicBezTo>
                    <a:pt x="313765" y="266700"/>
                    <a:pt x="313765" y="266700"/>
                    <a:pt x="19610" y="266700"/>
                  </a:cubicBezTo>
                  <a:cubicBezTo>
                    <a:pt x="9051" y="266700"/>
                    <a:pt x="0" y="257676"/>
                    <a:pt x="0" y="246397"/>
                  </a:cubicBezTo>
                  <a:cubicBezTo>
                    <a:pt x="0" y="246397"/>
                    <a:pt x="0" y="246397"/>
                    <a:pt x="0" y="186990"/>
                  </a:cubicBezTo>
                  <a:cubicBezTo>
                    <a:pt x="0" y="175711"/>
                    <a:pt x="9051" y="166687"/>
                    <a:pt x="19610" y="166687"/>
                  </a:cubicBezTo>
                  <a:close/>
                  <a:moveTo>
                    <a:pt x="19610" y="0"/>
                  </a:moveTo>
                  <a:cubicBezTo>
                    <a:pt x="19610" y="0"/>
                    <a:pt x="19610" y="0"/>
                    <a:pt x="313765" y="0"/>
                  </a:cubicBezTo>
                  <a:cubicBezTo>
                    <a:pt x="324324" y="0"/>
                    <a:pt x="333375" y="9024"/>
                    <a:pt x="333375" y="19551"/>
                  </a:cubicBezTo>
                  <a:cubicBezTo>
                    <a:pt x="333375" y="19551"/>
                    <a:pt x="333375" y="19551"/>
                    <a:pt x="333375" y="79710"/>
                  </a:cubicBezTo>
                  <a:cubicBezTo>
                    <a:pt x="333375" y="90989"/>
                    <a:pt x="324324" y="100013"/>
                    <a:pt x="313765" y="100013"/>
                  </a:cubicBezTo>
                  <a:cubicBezTo>
                    <a:pt x="313765" y="100013"/>
                    <a:pt x="313765" y="100013"/>
                    <a:pt x="19610" y="100013"/>
                  </a:cubicBezTo>
                  <a:cubicBezTo>
                    <a:pt x="9051" y="100013"/>
                    <a:pt x="0" y="90989"/>
                    <a:pt x="0" y="79710"/>
                  </a:cubicBezTo>
                  <a:cubicBezTo>
                    <a:pt x="0" y="79710"/>
                    <a:pt x="0" y="79710"/>
                    <a:pt x="0" y="19551"/>
                  </a:cubicBezTo>
                  <a:cubicBezTo>
                    <a:pt x="0" y="9024"/>
                    <a:pt x="9051" y="0"/>
                    <a:pt x="196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cxnSp>
        <p:nvCxnSpPr>
          <p:cNvPr id="28" name="直線コネクタ 29"/>
          <p:cNvCxnSpPr>
            <a:stCxn id="34" idx="31"/>
            <a:endCxn id="19" idx="6"/>
          </p:cNvCxnSpPr>
          <p:nvPr/>
        </p:nvCxnSpPr>
        <p:spPr>
          <a:xfrm flipH="1" flipV="1">
            <a:off x="4746538" y="3911538"/>
            <a:ext cx="1253835" cy="2090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30"/>
          <p:cNvCxnSpPr/>
          <p:nvPr/>
        </p:nvCxnSpPr>
        <p:spPr>
          <a:xfrm flipH="1">
            <a:off x="4884724" y="3724681"/>
            <a:ext cx="2504304" cy="2254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化 31"/>
          <p:cNvGrpSpPr>
            <a:grpSpLocks noChangeAspect="1"/>
          </p:cNvGrpSpPr>
          <p:nvPr/>
        </p:nvGrpSpPr>
        <p:grpSpPr bwMode="gray">
          <a:xfrm>
            <a:off x="6113442" y="3579868"/>
            <a:ext cx="682244" cy="584951"/>
            <a:chOff x="4115593" y="1166218"/>
            <a:chExt cx="912812" cy="782638"/>
          </a:xfrm>
        </p:grpSpPr>
        <p:sp>
          <p:nvSpPr>
            <p:cNvPr id="31" name="Freeform 171"/>
            <p:cNvSpPr>
              <a:spLocks noChangeAspect="1"/>
            </p:cNvSpPr>
            <p:nvPr/>
          </p:nvSpPr>
          <p:spPr bwMode="gray">
            <a:xfrm>
              <a:off x="4115593" y="1166218"/>
              <a:ext cx="912812" cy="782638"/>
            </a:xfrm>
            <a:custGeom>
              <a:avLst/>
              <a:gdLst>
                <a:gd name="T0" fmla="*/ 1190 w 1217"/>
                <a:gd name="T1" fmla="*/ 0 h 1041"/>
                <a:gd name="T2" fmla="*/ 27 w 1217"/>
                <a:gd name="T3" fmla="*/ 0 h 1041"/>
                <a:gd name="T4" fmla="*/ 0 w 1217"/>
                <a:gd name="T5" fmla="*/ 27 h 1041"/>
                <a:gd name="T6" fmla="*/ 0 w 1217"/>
                <a:gd name="T7" fmla="*/ 774 h 1041"/>
                <a:gd name="T8" fmla="*/ 27 w 1217"/>
                <a:gd name="T9" fmla="*/ 801 h 1041"/>
                <a:gd name="T10" fmla="*/ 544 w 1217"/>
                <a:gd name="T11" fmla="*/ 801 h 1041"/>
                <a:gd name="T12" fmla="*/ 544 w 1217"/>
                <a:gd name="T13" fmla="*/ 913 h 1041"/>
                <a:gd name="T14" fmla="*/ 235 w 1217"/>
                <a:gd name="T15" fmla="*/ 913 h 1041"/>
                <a:gd name="T16" fmla="*/ 208 w 1217"/>
                <a:gd name="T17" fmla="*/ 940 h 1041"/>
                <a:gd name="T18" fmla="*/ 208 w 1217"/>
                <a:gd name="T19" fmla="*/ 1014 h 1041"/>
                <a:gd name="T20" fmla="*/ 235 w 1217"/>
                <a:gd name="T21" fmla="*/ 1041 h 1041"/>
                <a:gd name="T22" fmla="*/ 982 w 1217"/>
                <a:gd name="T23" fmla="*/ 1041 h 1041"/>
                <a:gd name="T24" fmla="*/ 1009 w 1217"/>
                <a:gd name="T25" fmla="*/ 1014 h 1041"/>
                <a:gd name="T26" fmla="*/ 1009 w 1217"/>
                <a:gd name="T27" fmla="*/ 940 h 1041"/>
                <a:gd name="T28" fmla="*/ 982 w 1217"/>
                <a:gd name="T29" fmla="*/ 913 h 1041"/>
                <a:gd name="T30" fmla="*/ 673 w 1217"/>
                <a:gd name="T31" fmla="*/ 913 h 1041"/>
                <a:gd name="T32" fmla="*/ 673 w 1217"/>
                <a:gd name="T33" fmla="*/ 801 h 1041"/>
                <a:gd name="T34" fmla="*/ 1190 w 1217"/>
                <a:gd name="T35" fmla="*/ 801 h 1041"/>
                <a:gd name="T36" fmla="*/ 1217 w 1217"/>
                <a:gd name="T37" fmla="*/ 774 h 1041"/>
                <a:gd name="T38" fmla="*/ 1217 w 1217"/>
                <a:gd name="T39" fmla="*/ 27 h 1041"/>
                <a:gd name="T40" fmla="*/ 1190 w 1217"/>
                <a:gd name="T41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7" h="1041">
                  <a:moveTo>
                    <a:pt x="119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774"/>
                    <a:pt x="0" y="774"/>
                    <a:pt x="0" y="774"/>
                  </a:cubicBezTo>
                  <a:cubicBezTo>
                    <a:pt x="0" y="789"/>
                    <a:pt x="12" y="801"/>
                    <a:pt x="27" y="801"/>
                  </a:cubicBezTo>
                  <a:cubicBezTo>
                    <a:pt x="544" y="801"/>
                    <a:pt x="544" y="801"/>
                    <a:pt x="544" y="801"/>
                  </a:cubicBezTo>
                  <a:cubicBezTo>
                    <a:pt x="544" y="913"/>
                    <a:pt x="544" y="913"/>
                    <a:pt x="544" y="913"/>
                  </a:cubicBezTo>
                  <a:cubicBezTo>
                    <a:pt x="235" y="913"/>
                    <a:pt x="235" y="913"/>
                    <a:pt x="235" y="913"/>
                  </a:cubicBezTo>
                  <a:cubicBezTo>
                    <a:pt x="220" y="913"/>
                    <a:pt x="208" y="925"/>
                    <a:pt x="208" y="940"/>
                  </a:cubicBezTo>
                  <a:cubicBezTo>
                    <a:pt x="208" y="1014"/>
                    <a:pt x="208" y="1014"/>
                    <a:pt x="208" y="1014"/>
                  </a:cubicBezTo>
                  <a:cubicBezTo>
                    <a:pt x="208" y="1029"/>
                    <a:pt x="220" y="1041"/>
                    <a:pt x="235" y="1041"/>
                  </a:cubicBezTo>
                  <a:cubicBezTo>
                    <a:pt x="982" y="1041"/>
                    <a:pt x="982" y="1041"/>
                    <a:pt x="982" y="1041"/>
                  </a:cubicBezTo>
                  <a:cubicBezTo>
                    <a:pt x="997" y="1041"/>
                    <a:pt x="1009" y="1029"/>
                    <a:pt x="1009" y="1014"/>
                  </a:cubicBezTo>
                  <a:cubicBezTo>
                    <a:pt x="1009" y="940"/>
                    <a:pt x="1009" y="940"/>
                    <a:pt x="1009" y="940"/>
                  </a:cubicBezTo>
                  <a:cubicBezTo>
                    <a:pt x="1009" y="925"/>
                    <a:pt x="997" y="913"/>
                    <a:pt x="982" y="913"/>
                  </a:cubicBezTo>
                  <a:cubicBezTo>
                    <a:pt x="673" y="913"/>
                    <a:pt x="673" y="913"/>
                    <a:pt x="673" y="913"/>
                  </a:cubicBezTo>
                  <a:cubicBezTo>
                    <a:pt x="673" y="801"/>
                    <a:pt x="673" y="801"/>
                    <a:pt x="673" y="801"/>
                  </a:cubicBezTo>
                  <a:cubicBezTo>
                    <a:pt x="1190" y="801"/>
                    <a:pt x="1190" y="801"/>
                    <a:pt x="1190" y="801"/>
                  </a:cubicBezTo>
                  <a:cubicBezTo>
                    <a:pt x="1205" y="801"/>
                    <a:pt x="1217" y="789"/>
                    <a:pt x="1217" y="774"/>
                  </a:cubicBezTo>
                  <a:cubicBezTo>
                    <a:pt x="1217" y="27"/>
                    <a:pt x="1217" y="27"/>
                    <a:pt x="1217" y="27"/>
                  </a:cubicBezTo>
                  <a:cubicBezTo>
                    <a:pt x="1217" y="12"/>
                    <a:pt x="1205" y="0"/>
                    <a:pt x="1190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32" name="Rectangle 172"/>
            <p:cNvSpPr>
              <a:spLocks noChangeAspect="1" noChangeArrowheads="1"/>
            </p:cNvSpPr>
            <p:nvPr/>
          </p:nvSpPr>
          <p:spPr bwMode="gray">
            <a:xfrm>
              <a:off x="4180680" y="1231306"/>
              <a:ext cx="782637" cy="469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33" name="グループ化 34"/>
          <p:cNvGrpSpPr>
            <a:grpSpLocks noChangeAspect="1"/>
          </p:cNvGrpSpPr>
          <p:nvPr/>
        </p:nvGrpSpPr>
        <p:grpSpPr bwMode="gray">
          <a:xfrm>
            <a:off x="5903168" y="3890159"/>
            <a:ext cx="468765" cy="522364"/>
            <a:chOff x="4128368" y="4909850"/>
            <a:chExt cx="819150" cy="912814"/>
          </a:xfrm>
        </p:grpSpPr>
        <p:sp>
          <p:nvSpPr>
            <p:cNvPr id="34" name="フリーフォーム 35"/>
            <p:cNvSpPr>
              <a:spLocks noChangeAspect="1"/>
            </p:cNvSpPr>
            <p:nvPr/>
          </p:nvSpPr>
          <p:spPr bwMode="gray">
            <a:xfrm>
              <a:off x="4128368" y="4909850"/>
              <a:ext cx="819150" cy="912814"/>
            </a:xfrm>
            <a:custGeom>
              <a:avLst/>
              <a:gdLst>
                <a:gd name="connsiteX0" fmla="*/ 577675 w 819150"/>
                <a:gd name="connsiteY0" fmla="*/ 468313 h 912813"/>
                <a:gd name="connsiteX1" fmla="*/ 784869 w 819150"/>
                <a:gd name="connsiteY1" fmla="*/ 525377 h 912813"/>
                <a:gd name="connsiteX2" fmla="*/ 819150 w 819150"/>
                <a:gd name="connsiteY2" fmla="*/ 583342 h 912813"/>
                <a:gd name="connsiteX3" fmla="*/ 819150 w 819150"/>
                <a:gd name="connsiteY3" fmla="*/ 892690 h 912813"/>
                <a:gd name="connsiteX4" fmla="*/ 799002 w 819150"/>
                <a:gd name="connsiteY4" fmla="*/ 912813 h 912813"/>
                <a:gd name="connsiteX5" fmla="*/ 20148 w 819150"/>
                <a:gd name="connsiteY5" fmla="*/ 912813 h 912813"/>
                <a:gd name="connsiteX6" fmla="*/ 0 w 819150"/>
                <a:gd name="connsiteY6" fmla="*/ 892690 h 912813"/>
                <a:gd name="connsiteX7" fmla="*/ 0 w 819150"/>
                <a:gd name="connsiteY7" fmla="*/ 583342 h 912813"/>
                <a:gd name="connsiteX8" fmla="*/ 34281 w 819150"/>
                <a:gd name="connsiteY8" fmla="*/ 525377 h 912813"/>
                <a:gd name="connsiteX9" fmla="*/ 169303 w 819150"/>
                <a:gd name="connsiteY9" fmla="*/ 488135 h 912813"/>
                <a:gd name="connsiteX10" fmla="*/ 262224 w 819150"/>
                <a:gd name="connsiteY10" fmla="*/ 532886 h 912813"/>
                <a:gd name="connsiteX11" fmla="*/ 348229 w 819150"/>
                <a:gd name="connsiteY11" fmla="*/ 803790 h 912813"/>
                <a:gd name="connsiteX12" fmla="*/ 377399 w 819150"/>
                <a:gd name="connsiteY12" fmla="*/ 549104 h 912813"/>
                <a:gd name="connsiteX13" fmla="*/ 417394 w 819150"/>
                <a:gd name="connsiteY13" fmla="*/ 549104 h 912813"/>
                <a:gd name="connsiteX14" fmla="*/ 441150 w 819150"/>
                <a:gd name="connsiteY14" fmla="*/ 542497 h 912813"/>
                <a:gd name="connsiteX15" fmla="*/ 470921 w 819150"/>
                <a:gd name="connsiteY15" fmla="*/ 803790 h 912813"/>
                <a:gd name="connsiteX16" fmla="*/ 577675 w 819150"/>
                <a:gd name="connsiteY16" fmla="*/ 468313 h 912813"/>
                <a:gd name="connsiteX17" fmla="*/ 169863 w 819150"/>
                <a:gd name="connsiteY17" fmla="*/ 198438 h 912813"/>
                <a:gd name="connsiteX18" fmla="*/ 202342 w 819150"/>
                <a:gd name="connsiteY18" fmla="*/ 198438 h 912813"/>
                <a:gd name="connsiteX19" fmla="*/ 202342 w 819150"/>
                <a:gd name="connsiteY19" fmla="*/ 402609 h 912813"/>
                <a:gd name="connsiteX20" fmla="*/ 262489 w 819150"/>
                <a:gd name="connsiteY20" fmla="*/ 467369 h 912813"/>
                <a:gd name="connsiteX21" fmla="*/ 322034 w 819150"/>
                <a:gd name="connsiteY21" fmla="*/ 467369 h 912813"/>
                <a:gd name="connsiteX22" fmla="*/ 322034 w 819150"/>
                <a:gd name="connsiteY22" fmla="*/ 466769 h 912813"/>
                <a:gd name="connsiteX23" fmla="*/ 337371 w 819150"/>
                <a:gd name="connsiteY23" fmla="*/ 450279 h 912813"/>
                <a:gd name="connsiteX24" fmla="*/ 416765 w 819150"/>
                <a:gd name="connsiteY24" fmla="*/ 450279 h 912813"/>
                <a:gd name="connsiteX25" fmla="*/ 431801 w 819150"/>
                <a:gd name="connsiteY25" fmla="*/ 465270 h 912813"/>
                <a:gd name="connsiteX26" fmla="*/ 431801 w 819150"/>
                <a:gd name="connsiteY26" fmla="*/ 500648 h 912813"/>
                <a:gd name="connsiteX27" fmla="*/ 416765 w 819150"/>
                <a:gd name="connsiteY27" fmla="*/ 515938 h 912813"/>
                <a:gd name="connsiteX28" fmla="*/ 337371 w 819150"/>
                <a:gd name="connsiteY28" fmla="*/ 515938 h 912813"/>
                <a:gd name="connsiteX29" fmla="*/ 322034 w 819150"/>
                <a:gd name="connsiteY29" fmla="*/ 499748 h 912813"/>
                <a:gd name="connsiteX30" fmla="*/ 262489 w 819150"/>
                <a:gd name="connsiteY30" fmla="*/ 499748 h 912813"/>
                <a:gd name="connsiteX31" fmla="*/ 169863 w 819150"/>
                <a:gd name="connsiteY31" fmla="*/ 402609 h 912813"/>
                <a:gd name="connsiteX32" fmla="*/ 169863 w 819150"/>
                <a:gd name="connsiteY32" fmla="*/ 198438 h 912813"/>
                <a:gd name="connsiteX33" fmla="*/ 406401 w 819150"/>
                <a:gd name="connsiteY33" fmla="*/ 0 h 912813"/>
                <a:gd name="connsiteX34" fmla="*/ 576263 w 819150"/>
                <a:gd name="connsiteY34" fmla="*/ 219809 h 912813"/>
                <a:gd name="connsiteX35" fmla="*/ 449994 w 819150"/>
                <a:gd name="connsiteY35" fmla="*/ 431800 h 912813"/>
                <a:gd name="connsiteX36" fmla="*/ 416923 w 819150"/>
                <a:gd name="connsiteY36" fmla="*/ 418269 h 912813"/>
                <a:gd name="connsiteX37" fmla="*/ 337554 w 819150"/>
                <a:gd name="connsiteY37" fmla="*/ 418269 h 912813"/>
                <a:gd name="connsiteX38" fmla="*/ 334848 w 819150"/>
                <a:gd name="connsiteY38" fmla="*/ 418569 h 912813"/>
                <a:gd name="connsiteX39" fmla="*/ 236538 w 819150"/>
                <a:gd name="connsiteY39" fmla="*/ 219809 h 912813"/>
                <a:gd name="connsiteX40" fmla="*/ 406401 w 819150"/>
                <a:gd name="connsiteY40" fmla="*/ 0 h 91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9150" h="912813">
                  <a:moveTo>
                    <a:pt x="577675" y="468313"/>
                  </a:moveTo>
                  <a:cubicBezTo>
                    <a:pt x="577675" y="468313"/>
                    <a:pt x="770434" y="521173"/>
                    <a:pt x="784869" y="525377"/>
                  </a:cubicBezTo>
                  <a:cubicBezTo>
                    <a:pt x="818549" y="534688"/>
                    <a:pt x="819150" y="550906"/>
                    <a:pt x="819150" y="583342"/>
                  </a:cubicBezTo>
                  <a:cubicBezTo>
                    <a:pt x="819150" y="583342"/>
                    <a:pt x="819150" y="583342"/>
                    <a:pt x="819150" y="892690"/>
                  </a:cubicBezTo>
                  <a:cubicBezTo>
                    <a:pt x="819150" y="903803"/>
                    <a:pt x="810129" y="912813"/>
                    <a:pt x="799002" y="912813"/>
                  </a:cubicBezTo>
                  <a:cubicBezTo>
                    <a:pt x="799002" y="912813"/>
                    <a:pt x="799002" y="912813"/>
                    <a:pt x="20148" y="912813"/>
                  </a:cubicBezTo>
                  <a:cubicBezTo>
                    <a:pt x="9021" y="912813"/>
                    <a:pt x="0" y="903803"/>
                    <a:pt x="0" y="892690"/>
                  </a:cubicBezTo>
                  <a:cubicBezTo>
                    <a:pt x="0" y="892690"/>
                    <a:pt x="0" y="892690"/>
                    <a:pt x="0" y="583342"/>
                  </a:cubicBezTo>
                  <a:cubicBezTo>
                    <a:pt x="0" y="550906"/>
                    <a:pt x="601" y="534688"/>
                    <a:pt x="34281" y="525377"/>
                  </a:cubicBezTo>
                  <a:cubicBezTo>
                    <a:pt x="43002" y="522975"/>
                    <a:pt x="112768" y="503753"/>
                    <a:pt x="169303" y="488135"/>
                  </a:cubicBezTo>
                  <a:cubicBezTo>
                    <a:pt x="191857" y="515166"/>
                    <a:pt x="224935" y="532585"/>
                    <a:pt x="262224" y="532886"/>
                  </a:cubicBezTo>
                  <a:cubicBezTo>
                    <a:pt x="262224" y="532886"/>
                    <a:pt x="262224" y="532886"/>
                    <a:pt x="348229" y="803790"/>
                  </a:cubicBezTo>
                  <a:cubicBezTo>
                    <a:pt x="348229" y="803790"/>
                    <a:pt x="348229" y="803790"/>
                    <a:pt x="377399" y="549104"/>
                  </a:cubicBezTo>
                  <a:cubicBezTo>
                    <a:pt x="377399" y="549104"/>
                    <a:pt x="377399" y="549104"/>
                    <a:pt x="417394" y="549104"/>
                  </a:cubicBezTo>
                  <a:cubicBezTo>
                    <a:pt x="426115" y="549104"/>
                    <a:pt x="433933" y="546401"/>
                    <a:pt x="441150" y="542497"/>
                  </a:cubicBezTo>
                  <a:cubicBezTo>
                    <a:pt x="441150" y="542497"/>
                    <a:pt x="441150" y="542497"/>
                    <a:pt x="470921" y="803790"/>
                  </a:cubicBezTo>
                  <a:cubicBezTo>
                    <a:pt x="470921" y="803790"/>
                    <a:pt x="470921" y="803790"/>
                    <a:pt x="577675" y="468313"/>
                  </a:cubicBezTo>
                  <a:close/>
                  <a:moveTo>
                    <a:pt x="169863" y="198438"/>
                  </a:moveTo>
                  <a:cubicBezTo>
                    <a:pt x="169863" y="198438"/>
                    <a:pt x="169863" y="198438"/>
                    <a:pt x="202342" y="198438"/>
                  </a:cubicBezTo>
                  <a:cubicBezTo>
                    <a:pt x="202342" y="198438"/>
                    <a:pt x="202342" y="198438"/>
                    <a:pt x="202342" y="402609"/>
                  </a:cubicBezTo>
                  <a:cubicBezTo>
                    <a:pt x="202342" y="438287"/>
                    <a:pt x="229408" y="467369"/>
                    <a:pt x="262489" y="467369"/>
                  </a:cubicBezTo>
                  <a:cubicBezTo>
                    <a:pt x="262489" y="467369"/>
                    <a:pt x="262489" y="467369"/>
                    <a:pt x="322034" y="467369"/>
                  </a:cubicBezTo>
                  <a:cubicBezTo>
                    <a:pt x="322034" y="467369"/>
                    <a:pt x="322034" y="467369"/>
                    <a:pt x="322034" y="466769"/>
                  </a:cubicBezTo>
                  <a:cubicBezTo>
                    <a:pt x="322034" y="466769"/>
                    <a:pt x="321432" y="450279"/>
                    <a:pt x="337371" y="450279"/>
                  </a:cubicBezTo>
                  <a:cubicBezTo>
                    <a:pt x="337371" y="450279"/>
                    <a:pt x="337371" y="450279"/>
                    <a:pt x="416765" y="450279"/>
                  </a:cubicBezTo>
                  <a:cubicBezTo>
                    <a:pt x="424884" y="450279"/>
                    <a:pt x="431801" y="457175"/>
                    <a:pt x="431801" y="465270"/>
                  </a:cubicBezTo>
                  <a:cubicBezTo>
                    <a:pt x="431801" y="465270"/>
                    <a:pt x="431801" y="465270"/>
                    <a:pt x="431801" y="500648"/>
                  </a:cubicBezTo>
                  <a:cubicBezTo>
                    <a:pt x="431801" y="509042"/>
                    <a:pt x="424884" y="515938"/>
                    <a:pt x="416765" y="515938"/>
                  </a:cubicBezTo>
                  <a:cubicBezTo>
                    <a:pt x="416765" y="515938"/>
                    <a:pt x="416765" y="515938"/>
                    <a:pt x="337371" y="515938"/>
                  </a:cubicBezTo>
                  <a:cubicBezTo>
                    <a:pt x="322335" y="515938"/>
                    <a:pt x="322034" y="502746"/>
                    <a:pt x="322034" y="499748"/>
                  </a:cubicBezTo>
                  <a:cubicBezTo>
                    <a:pt x="322034" y="499748"/>
                    <a:pt x="322034" y="499748"/>
                    <a:pt x="262489" y="499748"/>
                  </a:cubicBezTo>
                  <a:cubicBezTo>
                    <a:pt x="211364" y="499748"/>
                    <a:pt x="169863" y="456276"/>
                    <a:pt x="169863" y="402609"/>
                  </a:cubicBezTo>
                  <a:cubicBezTo>
                    <a:pt x="169863" y="402609"/>
                    <a:pt x="169863" y="402609"/>
                    <a:pt x="169863" y="198438"/>
                  </a:cubicBezTo>
                  <a:close/>
                  <a:moveTo>
                    <a:pt x="406401" y="0"/>
                  </a:moveTo>
                  <a:cubicBezTo>
                    <a:pt x="500201" y="0"/>
                    <a:pt x="576263" y="98328"/>
                    <a:pt x="576263" y="219809"/>
                  </a:cubicBezTo>
                  <a:cubicBezTo>
                    <a:pt x="576263" y="321445"/>
                    <a:pt x="522448" y="406842"/>
                    <a:pt x="449994" y="431800"/>
                  </a:cubicBezTo>
                  <a:cubicBezTo>
                    <a:pt x="441275" y="423381"/>
                    <a:pt x="429851" y="418269"/>
                    <a:pt x="416923" y="418269"/>
                  </a:cubicBezTo>
                  <a:cubicBezTo>
                    <a:pt x="416923" y="418269"/>
                    <a:pt x="416923" y="418269"/>
                    <a:pt x="337554" y="418269"/>
                  </a:cubicBezTo>
                  <a:cubicBezTo>
                    <a:pt x="336652" y="418269"/>
                    <a:pt x="335750" y="418569"/>
                    <a:pt x="334848" y="418569"/>
                  </a:cubicBezTo>
                  <a:cubicBezTo>
                    <a:pt x="276824" y="383689"/>
                    <a:pt x="236538" y="307913"/>
                    <a:pt x="236538" y="219809"/>
                  </a:cubicBezTo>
                  <a:cubicBezTo>
                    <a:pt x="236538" y="98328"/>
                    <a:pt x="312600" y="0"/>
                    <a:pt x="40640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35" name="Freeform 15"/>
            <p:cNvSpPr>
              <a:spLocks noChangeAspect="1"/>
            </p:cNvSpPr>
            <p:nvPr/>
          </p:nvSpPr>
          <p:spPr bwMode="gray">
            <a:xfrm>
              <a:off x="4404595" y="5014621"/>
              <a:ext cx="260350" cy="295275"/>
            </a:xfrm>
            <a:custGeom>
              <a:avLst/>
              <a:gdLst>
                <a:gd name="T0" fmla="*/ 432 w 862"/>
                <a:gd name="T1" fmla="*/ 151 h 981"/>
                <a:gd name="T2" fmla="*/ 35 w 862"/>
                <a:gd name="T3" fmla="*/ 149 h 981"/>
                <a:gd name="T4" fmla="*/ 0 w 862"/>
                <a:gd name="T5" fmla="*/ 384 h 981"/>
                <a:gd name="T6" fmla="*/ 432 w 862"/>
                <a:gd name="T7" fmla="*/ 981 h 981"/>
                <a:gd name="T8" fmla="*/ 862 w 862"/>
                <a:gd name="T9" fmla="*/ 419 h 981"/>
                <a:gd name="T10" fmla="*/ 432 w 862"/>
                <a:gd name="T11" fmla="*/ 151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2" h="981">
                  <a:moveTo>
                    <a:pt x="432" y="151"/>
                  </a:moveTo>
                  <a:cubicBezTo>
                    <a:pt x="284" y="0"/>
                    <a:pt x="133" y="50"/>
                    <a:pt x="35" y="149"/>
                  </a:cubicBezTo>
                  <a:cubicBezTo>
                    <a:pt x="13" y="221"/>
                    <a:pt x="0" y="300"/>
                    <a:pt x="0" y="384"/>
                  </a:cubicBezTo>
                  <a:cubicBezTo>
                    <a:pt x="0" y="713"/>
                    <a:pt x="194" y="981"/>
                    <a:pt x="432" y="981"/>
                  </a:cubicBezTo>
                  <a:cubicBezTo>
                    <a:pt x="661" y="981"/>
                    <a:pt x="849" y="732"/>
                    <a:pt x="862" y="419"/>
                  </a:cubicBezTo>
                  <a:cubicBezTo>
                    <a:pt x="767" y="410"/>
                    <a:pt x="594" y="317"/>
                    <a:pt x="432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36" name="グループ化 40"/>
          <p:cNvGrpSpPr>
            <a:grpSpLocks noChangeAspect="1"/>
          </p:cNvGrpSpPr>
          <p:nvPr/>
        </p:nvGrpSpPr>
        <p:grpSpPr bwMode="gray">
          <a:xfrm>
            <a:off x="7269708" y="3026858"/>
            <a:ext cx="1015021" cy="909781"/>
            <a:chOff x="4404595" y="3720086"/>
            <a:chExt cx="1773712" cy="1589810"/>
          </a:xfrm>
        </p:grpSpPr>
        <p:sp>
          <p:nvSpPr>
            <p:cNvPr id="37" name="Freeform 15"/>
            <p:cNvSpPr>
              <a:spLocks noChangeAspect="1"/>
            </p:cNvSpPr>
            <p:nvPr/>
          </p:nvSpPr>
          <p:spPr bwMode="gray">
            <a:xfrm>
              <a:off x="4404595" y="5014621"/>
              <a:ext cx="260350" cy="295275"/>
            </a:xfrm>
            <a:custGeom>
              <a:avLst/>
              <a:gdLst>
                <a:gd name="T0" fmla="*/ 432 w 862"/>
                <a:gd name="T1" fmla="*/ 151 h 981"/>
                <a:gd name="T2" fmla="*/ 35 w 862"/>
                <a:gd name="T3" fmla="*/ 149 h 981"/>
                <a:gd name="T4" fmla="*/ 0 w 862"/>
                <a:gd name="T5" fmla="*/ 384 h 981"/>
                <a:gd name="T6" fmla="*/ 432 w 862"/>
                <a:gd name="T7" fmla="*/ 981 h 981"/>
                <a:gd name="T8" fmla="*/ 862 w 862"/>
                <a:gd name="T9" fmla="*/ 419 h 981"/>
                <a:gd name="T10" fmla="*/ 432 w 862"/>
                <a:gd name="T11" fmla="*/ 151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2" h="981">
                  <a:moveTo>
                    <a:pt x="432" y="151"/>
                  </a:moveTo>
                  <a:cubicBezTo>
                    <a:pt x="284" y="0"/>
                    <a:pt x="133" y="50"/>
                    <a:pt x="35" y="149"/>
                  </a:cubicBezTo>
                  <a:cubicBezTo>
                    <a:pt x="13" y="221"/>
                    <a:pt x="0" y="300"/>
                    <a:pt x="0" y="384"/>
                  </a:cubicBezTo>
                  <a:cubicBezTo>
                    <a:pt x="0" y="713"/>
                    <a:pt x="194" y="981"/>
                    <a:pt x="432" y="981"/>
                  </a:cubicBezTo>
                  <a:cubicBezTo>
                    <a:pt x="661" y="981"/>
                    <a:pt x="849" y="732"/>
                    <a:pt x="862" y="419"/>
                  </a:cubicBezTo>
                  <a:cubicBezTo>
                    <a:pt x="767" y="410"/>
                    <a:pt x="594" y="317"/>
                    <a:pt x="432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38" name="フリーフォーム 41"/>
            <p:cNvSpPr>
              <a:spLocks noChangeAspect="1"/>
            </p:cNvSpPr>
            <p:nvPr/>
          </p:nvSpPr>
          <p:spPr bwMode="gray">
            <a:xfrm>
              <a:off x="5359157" y="3720086"/>
              <a:ext cx="819150" cy="912813"/>
            </a:xfrm>
            <a:custGeom>
              <a:avLst/>
              <a:gdLst>
                <a:gd name="connsiteX0" fmla="*/ 577675 w 819150"/>
                <a:gd name="connsiteY0" fmla="*/ 468313 h 912813"/>
                <a:gd name="connsiteX1" fmla="*/ 784869 w 819150"/>
                <a:gd name="connsiteY1" fmla="*/ 525377 h 912813"/>
                <a:gd name="connsiteX2" fmla="*/ 819150 w 819150"/>
                <a:gd name="connsiteY2" fmla="*/ 583342 h 912813"/>
                <a:gd name="connsiteX3" fmla="*/ 819150 w 819150"/>
                <a:gd name="connsiteY3" fmla="*/ 892690 h 912813"/>
                <a:gd name="connsiteX4" fmla="*/ 799002 w 819150"/>
                <a:gd name="connsiteY4" fmla="*/ 912813 h 912813"/>
                <a:gd name="connsiteX5" fmla="*/ 20148 w 819150"/>
                <a:gd name="connsiteY5" fmla="*/ 912813 h 912813"/>
                <a:gd name="connsiteX6" fmla="*/ 0 w 819150"/>
                <a:gd name="connsiteY6" fmla="*/ 892690 h 912813"/>
                <a:gd name="connsiteX7" fmla="*/ 0 w 819150"/>
                <a:gd name="connsiteY7" fmla="*/ 583342 h 912813"/>
                <a:gd name="connsiteX8" fmla="*/ 34281 w 819150"/>
                <a:gd name="connsiteY8" fmla="*/ 525377 h 912813"/>
                <a:gd name="connsiteX9" fmla="*/ 169303 w 819150"/>
                <a:gd name="connsiteY9" fmla="*/ 488135 h 912813"/>
                <a:gd name="connsiteX10" fmla="*/ 262224 w 819150"/>
                <a:gd name="connsiteY10" fmla="*/ 532886 h 912813"/>
                <a:gd name="connsiteX11" fmla="*/ 348229 w 819150"/>
                <a:gd name="connsiteY11" fmla="*/ 803790 h 912813"/>
                <a:gd name="connsiteX12" fmla="*/ 377399 w 819150"/>
                <a:gd name="connsiteY12" fmla="*/ 549104 h 912813"/>
                <a:gd name="connsiteX13" fmla="*/ 417394 w 819150"/>
                <a:gd name="connsiteY13" fmla="*/ 549104 h 912813"/>
                <a:gd name="connsiteX14" fmla="*/ 441150 w 819150"/>
                <a:gd name="connsiteY14" fmla="*/ 542497 h 912813"/>
                <a:gd name="connsiteX15" fmla="*/ 470921 w 819150"/>
                <a:gd name="connsiteY15" fmla="*/ 803790 h 912813"/>
                <a:gd name="connsiteX16" fmla="*/ 577675 w 819150"/>
                <a:gd name="connsiteY16" fmla="*/ 468313 h 912813"/>
                <a:gd name="connsiteX17" fmla="*/ 169863 w 819150"/>
                <a:gd name="connsiteY17" fmla="*/ 198438 h 912813"/>
                <a:gd name="connsiteX18" fmla="*/ 202342 w 819150"/>
                <a:gd name="connsiteY18" fmla="*/ 198438 h 912813"/>
                <a:gd name="connsiteX19" fmla="*/ 202342 w 819150"/>
                <a:gd name="connsiteY19" fmla="*/ 402609 h 912813"/>
                <a:gd name="connsiteX20" fmla="*/ 262489 w 819150"/>
                <a:gd name="connsiteY20" fmla="*/ 467369 h 912813"/>
                <a:gd name="connsiteX21" fmla="*/ 322034 w 819150"/>
                <a:gd name="connsiteY21" fmla="*/ 467369 h 912813"/>
                <a:gd name="connsiteX22" fmla="*/ 322034 w 819150"/>
                <a:gd name="connsiteY22" fmla="*/ 466769 h 912813"/>
                <a:gd name="connsiteX23" fmla="*/ 337371 w 819150"/>
                <a:gd name="connsiteY23" fmla="*/ 450279 h 912813"/>
                <a:gd name="connsiteX24" fmla="*/ 416765 w 819150"/>
                <a:gd name="connsiteY24" fmla="*/ 450279 h 912813"/>
                <a:gd name="connsiteX25" fmla="*/ 431801 w 819150"/>
                <a:gd name="connsiteY25" fmla="*/ 465270 h 912813"/>
                <a:gd name="connsiteX26" fmla="*/ 431801 w 819150"/>
                <a:gd name="connsiteY26" fmla="*/ 500648 h 912813"/>
                <a:gd name="connsiteX27" fmla="*/ 416765 w 819150"/>
                <a:gd name="connsiteY27" fmla="*/ 515938 h 912813"/>
                <a:gd name="connsiteX28" fmla="*/ 337371 w 819150"/>
                <a:gd name="connsiteY28" fmla="*/ 515938 h 912813"/>
                <a:gd name="connsiteX29" fmla="*/ 322034 w 819150"/>
                <a:gd name="connsiteY29" fmla="*/ 499748 h 912813"/>
                <a:gd name="connsiteX30" fmla="*/ 262489 w 819150"/>
                <a:gd name="connsiteY30" fmla="*/ 499748 h 912813"/>
                <a:gd name="connsiteX31" fmla="*/ 169863 w 819150"/>
                <a:gd name="connsiteY31" fmla="*/ 402609 h 912813"/>
                <a:gd name="connsiteX32" fmla="*/ 169863 w 819150"/>
                <a:gd name="connsiteY32" fmla="*/ 198438 h 912813"/>
                <a:gd name="connsiteX33" fmla="*/ 406401 w 819150"/>
                <a:gd name="connsiteY33" fmla="*/ 0 h 912813"/>
                <a:gd name="connsiteX34" fmla="*/ 576263 w 819150"/>
                <a:gd name="connsiteY34" fmla="*/ 219809 h 912813"/>
                <a:gd name="connsiteX35" fmla="*/ 449994 w 819150"/>
                <a:gd name="connsiteY35" fmla="*/ 431800 h 912813"/>
                <a:gd name="connsiteX36" fmla="*/ 416923 w 819150"/>
                <a:gd name="connsiteY36" fmla="*/ 418269 h 912813"/>
                <a:gd name="connsiteX37" fmla="*/ 337554 w 819150"/>
                <a:gd name="connsiteY37" fmla="*/ 418269 h 912813"/>
                <a:gd name="connsiteX38" fmla="*/ 334848 w 819150"/>
                <a:gd name="connsiteY38" fmla="*/ 418569 h 912813"/>
                <a:gd name="connsiteX39" fmla="*/ 236538 w 819150"/>
                <a:gd name="connsiteY39" fmla="*/ 219809 h 912813"/>
                <a:gd name="connsiteX40" fmla="*/ 406401 w 819150"/>
                <a:gd name="connsiteY40" fmla="*/ 0 h 91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9150" h="912813">
                  <a:moveTo>
                    <a:pt x="577675" y="468313"/>
                  </a:moveTo>
                  <a:cubicBezTo>
                    <a:pt x="577675" y="468313"/>
                    <a:pt x="770434" y="521173"/>
                    <a:pt x="784869" y="525377"/>
                  </a:cubicBezTo>
                  <a:cubicBezTo>
                    <a:pt x="818549" y="534688"/>
                    <a:pt x="819150" y="550906"/>
                    <a:pt x="819150" y="583342"/>
                  </a:cubicBezTo>
                  <a:cubicBezTo>
                    <a:pt x="819150" y="583342"/>
                    <a:pt x="819150" y="583342"/>
                    <a:pt x="819150" y="892690"/>
                  </a:cubicBezTo>
                  <a:cubicBezTo>
                    <a:pt x="819150" y="903803"/>
                    <a:pt x="810129" y="912813"/>
                    <a:pt x="799002" y="912813"/>
                  </a:cubicBezTo>
                  <a:cubicBezTo>
                    <a:pt x="799002" y="912813"/>
                    <a:pt x="799002" y="912813"/>
                    <a:pt x="20148" y="912813"/>
                  </a:cubicBezTo>
                  <a:cubicBezTo>
                    <a:pt x="9021" y="912813"/>
                    <a:pt x="0" y="903803"/>
                    <a:pt x="0" y="892690"/>
                  </a:cubicBezTo>
                  <a:cubicBezTo>
                    <a:pt x="0" y="892690"/>
                    <a:pt x="0" y="892690"/>
                    <a:pt x="0" y="583342"/>
                  </a:cubicBezTo>
                  <a:cubicBezTo>
                    <a:pt x="0" y="550906"/>
                    <a:pt x="601" y="534688"/>
                    <a:pt x="34281" y="525377"/>
                  </a:cubicBezTo>
                  <a:cubicBezTo>
                    <a:pt x="43002" y="522975"/>
                    <a:pt x="112768" y="503753"/>
                    <a:pt x="169303" y="488135"/>
                  </a:cubicBezTo>
                  <a:cubicBezTo>
                    <a:pt x="191857" y="515166"/>
                    <a:pt x="224935" y="532585"/>
                    <a:pt x="262224" y="532886"/>
                  </a:cubicBezTo>
                  <a:cubicBezTo>
                    <a:pt x="262224" y="532886"/>
                    <a:pt x="262224" y="532886"/>
                    <a:pt x="348229" y="803790"/>
                  </a:cubicBezTo>
                  <a:cubicBezTo>
                    <a:pt x="348229" y="803790"/>
                    <a:pt x="348229" y="803790"/>
                    <a:pt x="377399" y="549104"/>
                  </a:cubicBezTo>
                  <a:cubicBezTo>
                    <a:pt x="377399" y="549104"/>
                    <a:pt x="377399" y="549104"/>
                    <a:pt x="417394" y="549104"/>
                  </a:cubicBezTo>
                  <a:cubicBezTo>
                    <a:pt x="426115" y="549104"/>
                    <a:pt x="433933" y="546401"/>
                    <a:pt x="441150" y="542497"/>
                  </a:cubicBezTo>
                  <a:cubicBezTo>
                    <a:pt x="441150" y="542497"/>
                    <a:pt x="441150" y="542497"/>
                    <a:pt x="470921" y="803790"/>
                  </a:cubicBezTo>
                  <a:cubicBezTo>
                    <a:pt x="470921" y="803790"/>
                    <a:pt x="470921" y="803790"/>
                    <a:pt x="577675" y="468313"/>
                  </a:cubicBezTo>
                  <a:close/>
                  <a:moveTo>
                    <a:pt x="169863" y="198438"/>
                  </a:moveTo>
                  <a:cubicBezTo>
                    <a:pt x="169863" y="198438"/>
                    <a:pt x="169863" y="198438"/>
                    <a:pt x="202342" y="198438"/>
                  </a:cubicBezTo>
                  <a:cubicBezTo>
                    <a:pt x="202342" y="198438"/>
                    <a:pt x="202342" y="198438"/>
                    <a:pt x="202342" y="402609"/>
                  </a:cubicBezTo>
                  <a:cubicBezTo>
                    <a:pt x="202342" y="438287"/>
                    <a:pt x="229408" y="467369"/>
                    <a:pt x="262489" y="467369"/>
                  </a:cubicBezTo>
                  <a:cubicBezTo>
                    <a:pt x="262489" y="467369"/>
                    <a:pt x="262489" y="467369"/>
                    <a:pt x="322034" y="467369"/>
                  </a:cubicBezTo>
                  <a:cubicBezTo>
                    <a:pt x="322034" y="467369"/>
                    <a:pt x="322034" y="467369"/>
                    <a:pt x="322034" y="466769"/>
                  </a:cubicBezTo>
                  <a:cubicBezTo>
                    <a:pt x="322034" y="466769"/>
                    <a:pt x="321432" y="450279"/>
                    <a:pt x="337371" y="450279"/>
                  </a:cubicBezTo>
                  <a:cubicBezTo>
                    <a:pt x="337371" y="450279"/>
                    <a:pt x="337371" y="450279"/>
                    <a:pt x="416765" y="450279"/>
                  </a:cubicBezTo>
                  <a:cubicBezTo>
                    <a:pt x="424884" y="450279"/>
                    <a:pt x="431801" y="457175"/>
                    <a:pt x="431801" y="465270"/>
                  </a:cubicBezTo>
                  <a:cubicBezTo>
                    <a:pt x="431801" y="465270"/>
                    <a:pt x="431801" y="465270"/>
                    <a:pt x="431801" y="500648"/>
                  </a:cubicBezTo>
                  <a:cubicBezTo>
                    <a:pt x="431801" y="509042"/>
                    <a:pt x="424884" y="515938"/>
                    <a:pt x="416765" y="515938"/>
                  </a:cubicBezTo>
                  <a:cubicBezTo>
                    <a:pt x="416765" y="515938"/>
                    <a:pt x="416765" y="515938"/>
                    <a:pt x="337371" y="515938"/>
                  </a:cubicBezTo>
                  <a:cubicBezTo>
                    <a:pt x="322335" y="515938"/>
                    <a:pt x="322034" y="502746"/>
                    <a:pt x="322034" y="499748"/>
                  </a:cubicBezTo>
                  <a:cubicBezTo>
                    <a:pt x="322034" y="499748"/>
                    <a:pt x="322034" y="499748"/>
                    <a:pt x="262489" y="499748"/>
                  </a:cubicBezTo>
                  <a:cubicBezTo>
                    <a:pt x="211364" y="499748"/>
                    <a:pt x="169863" y="456276"/>
                    <a:pt x="169863" y="402609"/>
                  </a:cubicBezTo>
                  <a:cubicBezTo>
                    <a:pt x="169863" y="402609"/>
                    <a:pt x="169863" y="402609"/>
                    <a:pt x="169863" y="198438"/>
                  </a:cubicBezTo>
                  <a:close/>
                  <a:moveTo>
                    <a:pt x="406401" y="0"/>
                  </a:moveTo>
                  <a:cubicBezTo>
                    <a:pt x="500201" y="0"/>
                    <a:pt x="576263" y="98328"/>
                    <a:pt x="576263" y="219809"/>
                  </a:cubicBezTo>
                  <a:cubicBezTo>
                    <a:pt x="576263" y="321445"/>
                    <a:pt x="522448" y="406842"/>
                    <a:pt x="449994" y="431800"/>
                  </a:cubicBezTo>
                  <a:cubicBezTo>
                    <a:pt x="441275" y="423381"/>
                    <a:pt x="429851" y="418269"/>
                    <a:pt x="416923" y="418269"/>
                  </a:cubicBezTo>
                  <a:cubicBezTo>
                    <a:pt x="416923" y="418269"/>
                    <a:pt x="416923" y="418269"/>
                    <a:pt x="337554" y="418269"/>
                  </a:cubicBezTo>
                  <a:cubicBezTo>
                    <a:pt x="336652" y="418269"/>
                    <a:pt x="335750" y="418569"/>
                    <a:pt x="334848" y="418569"/>
                  </a:cubicBezTo>
                  <a:cubicBezTo>
                    <a:pt x="276824" y="383689"/>
                    <a:pt x="236538" y="307913"/>
                    <a:pt x="236538" y="219809"/>
                  </a:cubicBezTo>
                  <a:cubicBezTo>
                    <a:pt x="236538" y="98328"/>
                    <a:pt x="312600" y="0"/>
                    <a:pt x="40640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sp>
        <p:nvSpPr>
          <p:cNvPr id="39" name="テキスト ボックス 43"/>
          <p:cNvSpPr txBox="1"/>
          <p:nvPr/>
        </p:nvSpPr>
        <p:spPr>
          <a:xfrm>
            <a:off x="4084790" y="3075486"/>
            <a:ext cx="1473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/>
              <a:t>App server</a:t>
            </a:r>
            <a:endParaRPr kumimoji="1" lang="ja-JP" altLang="en-US" b="1" dirty="0"/>
          </a:p>
        </p:txBody>
      </p:sp>
      <p:sp>
        <p:nvSpPr>
          <p:cNvPr id="40" name="テキスト ボックス 44"/>
          <p:cNvSpPr txBox="1"/>
          <p:nvPr/>
        </p:nvSpPr>
        <p:spPr>
          <a:xfrm>
            <a:off x="6381336" y="3073435"/>
            <a:ext cx="183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/>
              <a:t>App clients</a:t>
            </a:r>
            <a:endParaRPr kumimoji="1" lang="ja-JP" altLang="en-US" b="1" dirty="0"/>
          </a:p>
        </p:txBody>
      </p:sp>
      <p:sp>
        <p:nvSpPr>
          <p:cNvPr id="41" name="テキスト ボックス 45"/>
          <p:cNvSpPr txBox="1"/>
          <p:nvPr/>
        </p:nvSpPr>
        <p:spPr>
          <a:xfrm>
            <a:off x="1457630" y="3071280"/>
            <a:ext cx="1836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 smtClean="0"/>
              <a:t>Cars</a:t>
            </a:r>
            <a:endParaRPr kumimoji="1" lang="ja-JP" altLang="en-US" b="1" dirty="0"/>
          </a:p>
        </p:txBody>
      </p:sp>
      <p:pic>
        <p:nvPicPr>
          <p:cNvPr id="42" name="図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5473" y="1914716"/>
            <a:ext cx="3181271" cy="2590061"/>
          </a:xfrm>
          <a:prstGeom prst="rect">
            <a:avLst/>
          </a:prstGeom>
        </p:spPr>
      </p:pic>
      <p:grpSp>
        <p:nvGrpSpPr>
          <p:cNvPr id="43" name="グループ化 47"/>
          <p:cNvGrpSpPr>
            <a:grpSpLocks noChangeAspect="1"/>
          </p:cNvGrpSpPr>
          <p:nvPr/>
        </p:nvGrpSpPr>
        <p:grpSpPr bwMode="gray">
          <a:xfrm>
            <a:off x="8657767" y="2495830"/>
            <a:ext cx="611144" cy="354237"/>
            <a:chOff x="750171" y="1296986"/>
            <a:chExt cx="1106487" cy="641352"/>
          </a:xfrm>
        </p:grpSpPr>
        <p:sp>
          <p:nvSpPr>
            <p:cNvPr id="44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5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46" name="グループ化 50"/>
          <p:cNvGrpSpPr>
            <a:grpSpLocks noChangeAspect="1"/>
          </p:cNvGrpSpPr>
          <p:nvPr/>
        </p:nvGrpSpPr>
        <p:grpSpPr bwMode="gray">
          <a:xfrm>
            <a:off x="9937224" y="2315959"/>
            <a:ext cx="611144" cy="354237"/>
            <a:chOff x="750171" y="1296986"/>
            <a:chExt cx="1106487" cy="641352"/>
          </a:xfrm>
        </p:grpSpPr>
        <p:sp>
          <p:nvSpPr>
            <p:cNvPr id="47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8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49" name="グループ化 53"/>
          <p:cNvGrpSpPr>
            <a:grpSpLocks noChangeAspect="1"/>
          </p:cNvGrpSpPr>
          <p:nvPr/>
        </p:nvGrpSpPr>
        <p:grpSpPr bwMode="gray">
          <a:xfrm>
            <a:off x="11145386" y="2268610"/>
            <a:ext cx="611144" cy="354237"/>
            <a:chOff x="750171" y="1296986"/>
            <a:chExt cx="1106487" cy="641352"/>
          </a:xfrm>
        </p:grpSpPr>
        <p:sp>
          <p:nvSpPr>
            <p:cNvPr id="50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1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52" name="グループ化 56"/>
          <p:cNvGrpSpPr>
            <a:grpSpLocks noChangeAspect="1"/>
          </p:cNvGrpSpPr>
          <p:nvPr/>
        </p:nvGrpSpPr>
        <p:grpSpPr bwMode="gray">
          <a:xfrm>
            <a:off x="10888880" y="3122238"/>
            <a:ext cx="611144" cy="354237"/>
            <a:chOff x="750171" y="1296986"/>
            <a:chExt cx="1106487" cy="641352"/>
          </a:xfrm>
        </p:grpSpPr>
        <p:sp>
          <p:nvSpPr>
            <p:cNvPr id="53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4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55" name="グループ化 59"/>
          <p:cNvGrpSpPr>
            <a:grpSpLocks noChangeAspect="1"/>
          </p:cNvGrpSpPr>
          <p:nvPr/>
        </p:nvGrpSpPr>
        <p:grpSpPr bwMode="gray">
          <a:xfrm>
            <a:off x="10536017" y="3968888"/>
            <a:ext cx="611144" cy="354237"/>
            <a:chOff x="750171" y="1296986"/>
            <a:chExt cx="1106487" cy="641352"/>
          </a:xfrm>
        </p:grpSpPr>
        <p:sp>
          <p:nvSpPr>
            <p:cNvPr id="56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7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58" name="グループ化 65"/>
          <p:cNvGrpSpPr>
            <a:grpSpLocks noChangeAspect="1"/>
          </p:cNvGrpSpPr>
          <p:nvPr/>
        </p:nvGrpSpPr>
        <p:grpSpPr bwMode="gray">
          <a:xfrm>
            <a:off x="1825932" y="3429506"/>
            <a:ext cx="611144" cy="354237"/>
            <a:chOff x="750171" y="1296986"/>
            <a:chExt cx="1106487" cy="641352"/>
          </a:xfrm>
        </p:grpSpPr>
        <p:sp>
          <p:nvSpPr>
            <p:cNvPr id="59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60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grpSp>
        <p:nvGrpSpPr>
          <p:cNvPr id="61" name="グループ化 68"/>
          <p:cNvGrpSpPr>
            <a:grpSpLocks noChangeAspect="1"/>
          </p:cNvGrpSpPr>
          <p:nvPr/>
        </p:nvGrpSpPr>
        <p:grpSpPr bwMode="gray">
          <a:xfrm>
            <a:off x="2403338" y="3890995"/>
            <a:ext cx="611144" cy="354237"/>
            <a:chOff x="750171" y="1296986"/>
            <a:chExt cx="1106487" cy="641352"/>
          </a:xfrm>
        </p:grpSpPr>
        <p:sp>
          <p:nvSpPr>
            <p:cNvPr id="62" name="Freeform 5"/>
            <p:cNvSpPr>
              <a:spLocks noChangeAspect="1"/>
            </p:cNvSpPr>
            <p:nvPr/>
          </p:nvSpPr>
          <p:spPr bwMode="gray">
            <a:xfrm>
              <a:off x="750171" y="1296986"/>
              <a:ext cx="1106487" cy="641352"/>
            </a:xfrm>
            <a:custGeom>
              <a:avLst/>
              <a:gdLst/>
              <a:ahLst/>
              <a:cxnLst/>
              <a:rect l="l" t="t" r="r" b="b"/>
              <a:pathLst>
                <a:path w="1106487" h="641352">
                  <a:moveTo>
                    <a:pt x="311150" y="458788"/>
                  </a:moveTo>
                  <a:lnTo>
                    <a:pt x="700087" y="458788"/>
                  </a:lnTo>
                  <a:cubicBezTo>
                    <a:pt x="676766" y="479236"/>
                    <a:pt x="661720" y="508772"/>
                    <a:pt x="660215" y="541338"/>
                  </a:cubicBezTo>
                  <a:cubicBezTo>
                    <a:pt x="660207" y="541338"/>
                    <a:pt x="658600" y="541338"/>
                    <a:pt x="351774" y="541338"/>
                  </a:cubicBezTo>
                  <a:cubicBezTo>
                    <a:pt x="350269" y="508772"/>
                    <a:pt x="335223" y="479236"/>
                    <a:pt x="311150" y="458788"/>
                  </a:cubicBezTo>
                  <a:close/>
                  <a:moveTo>
                    <a:pt x="991394" y="452438"/>
                  </a:moveTo>
                  <a:cubicBezTo>
                    <a:pt x="1043561" y="452438"/>
                    <a:pt x="1085850" y="494728"/>
                    <a:pt x="1085850" y="546895"/>
                  </a:cubicBezTo>
                  <a:cubicBezTo>
                    <a:pt x="1085850" y="599062"/>
                    <a:pt x="1043561" y="641352"/>
                    <a:pt x="991394" y="641352"/>
                  </a:cubicBezTo>
                  <a:cubicBezTo>
                    <a:pt x="939227" y="641352"/>
                    <a:pt x="896938" y="599062"/>
                    <a:pt x="896938" y="546895"/>
                  </a:cubicBezTo>
                  <a:cubicBezTo>
                    <a:pt x="896938" y="494728"/>
                    <a:pt x="939227" y="452438"/>
                    <a:pt x="991394" y="452438"/>
                  </a:cubicBezTo>
                  <a:close/>
                  <a:moveTo>
                    <a:pt x="773906" y="452438"/>
                  </a:moveTo>
                  <a:cubicBezTo>
                    <a:pt x="826073" y="452438"/>
                    <a:pt x="868362" y="494728"/>
                    <a:pt x="868362" y="546895"/>
                  </a:cubicBezTo>
                  <a:cubicBezTo>
                    <a:pt x="868362" y="599062"/>
                    <a:pt x="826073" y="641352"/>
                    <a:pt x="773906" y="641352"/>
                  </a:cubicBezTo>
                  <a:cubicBezTo>
                    <a:pt x="721739" y="641352"/>
                    <a:pt x="679450" y="599062"/>
                    <a:pt x="679450" y="546895"/>
                  </a:cubicBezTo>
                  <a:cubicBezTo>
                    <a:pt x="679450" y="494728"/>
                    <a:pt x="721739" y="452438"/>
                    <a:pt x="773906" y="452438"/>
                  </a:cubicBezTo>
                  <a:close/>
                  <a:moveTo>
                    <a:pt x="238126" y="452438"/>
                  </a:moveTo>
                  <a:cubicBezTo>
                    <a:pt x="289855" y="452438"/>
                    <a:pt x="331789" y="494728"/>
                    <a:pt x="331789" y="546895"/>
                  </a:cubicBezTo>
                  <a:cubicBezTo>
                    <a:pt x="331789" y="599062"/>
                    <a:pt x="289855" y="641352"/>
                    <a:pt x="238126" y="641352"/>
                  </a:cubicBezTo>
                  <a:cubicBezTo>
                    <a:pt x="186397" y="641352"/>
                    <a:pt x="144463" y="599062"/>
                    <a:pt x="144463" y="546895"/>
                  </a:cubicBezTo>
                  <a:cubicBezTo>
                    <a:pt x="144463" y="494728"/>
                    <a:pt x="186397" y="452438"/>
                    <a:pt x="238126" y="452438"/>
                  </a:cubicBezTo>
                  <a:close/>
                  <a:moveTo>
                    <a:pt x="84106" y="193675"/>
                  </a:moveTo>
                  <a:cubicBezTo>
                    <a:pt x="84121" y="193675"/>
                    <a:pt x="85825" y="193675"/>
                    <a:pt x="286111" y="193675"/>
                  </a:cubicBezTo>
                  <a:cubicBezTo>
                    <a:pt x="297376" y="193675"/>
                    <a:pt x="306387" y="202713"/>
                    <a:pt x="306387" y="214011"/>
                  </a:cubicBezTo>
                  <a:cubicBezTo>
                    <a:pt x="306387" y="214025"/>
                    <a:pt x="306387" y="215798"/>
                    <a:pt x="306387" y="429417"/>
                  </a:cubicBezTo>
                  <a:cubicBezTo>
                    <a:pt x="289866" y="429417"/>
                    <a:pt x="253070" y="429417"/>
                    <a:pt x="238802" y="429417"/>
                  </a:cubicBezTo>
                  <a:cubicBezTo>
                    <a:pt x="174220" y="429417"/>
                    <a:pt x="121654" y="482139"/>
                    <a:pt x="121654" y="546912"/>
                  </a:cubicBezTo>
                  <a:cubicBezTo>
                    <a:pt x="121654" y="552184"/>
                    <a:pt x="122405" y="557456"/>
                    <a:pt x="123155" y="561975"/>
                  </a:cubicBezTo>
                  <a:cubicBezTo>
                    <a:pt x="123144" y="561975"/>
                    <a:pt x="122073" y="561975"/>
                    <a:pt x="20276" y="561975"/>
                  </a:cubicBezTo>
                  <a:cubicBezTo>
                    <a:pt x="9011" y="561975"/>
                    <a:pt x="0" y="552937"/>
                    <a:pt x="0" y="541639"/>
                  </a:cubicBezTo>
                  <a:cubicBezTo>
                    <a:pt x="0" y="541630"/>
                    <a:pt x="0" y="540471"/>
                    <a:pt x="0" y="398537"/>
                  </a:cubicBezTo>
                  <a:cubicBezTo>
                    <a:pt x="0" y="387240"/>
                    <a:pt x="3004" y="369164"/>
                    <a:pt x="6758" y="358619"/>
                  </a:cubicBezTo>
                  <a:cubicBezTo>
                    <a:pt x="6762" y="358609"/>
                    <a:pt x="7185" y="357385"/>
                    <a:pt x="57072" y="213257"/>
                  </a:cubicBezTo>
                  <a:cubicBezTo>
                    <a:pt x="60827" y="202713"/>
                    <a:pt x="72842" y="193675"/>
                    <a:pt x="84106" y="193675"/>
                  </a:cubicBezTo>
                  <a:close/>
                  <a:moveTo>
                    <a:pt x="356851" y="0"/>
                  </a:moveTo>
                  <a:cubicBezTo>
                    <a:pt x="356869" y="0"/>
                    <a:pt x="360453" y="0"/>
                    <a:pt x="1086186" y="0"/>
                  </a:cubicBezTo>
                  <a:cubicBezTo>
                    <a:pt x="1097464" y="0"/>
                    <a:pt x="1106487" y="9008"/>
                    <a:pt x="1106487" y="20268"/>
                  </a:cubicBezTo>
                  <a:cubicBezTo>
                    <a:pt x="1106487" y="20290"/>
                    <a:pt x="1106487" y="23211"/>
                    <a:pt x="1106487" y="408357"/>
                  </a:cubicBezTo>
                  <a:cubicBezTo>
                    <a:pt x="1106487" y="419617"/>
                    <a:pt x="1097464" y="428625"/>
                    <a:pt x="1086186" y="428625"/>
                  </a:cubicBezTo>
                  <a:cubicBezTo>
                    <a:pt x="1086166" y="428625"/>
                    <a:pt x="1082386" y="428625"/>
                    <a:pt x="356851" y="428625"/>
                  </a:cubicBezTo>
                  <a:cubicBezTo>
                    <a:pt x="345573" y="428625"/>
                    <a:pt x="336550" y="419617"/>
                    <a:pt x="336550" y="408357"/>
                  </a:cubicBezTo>
                  <a:cubicBezTo>
                    <a:pt x="336550" y="408347"/>
                    <a:pt x="336550" y="406355"/>
                    <a:pt x="336550" y="20268"/>
                  </a:cubicBezTo>
                  <a:cubicBezTo>
                    <a:pt x="336550" y="9008"/>
                    <a:pt x="345573" y="0"/>
                    <a:pt x="356851" y="0"/>
                  </a:cubicBezTo>
                  <a:close/>
                </a:path>
              </a:pathLst>
            </a:custGeom>
            <a:solidFill>
              <a:srgbClr val="002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63" name="Freeform 14"/>
            <p:cNvSpPr>
              <a:spLocks noChangeAspect="1"/>
            </p:cNvSpPr>
            <p:nvPr/>
          </p:nvSpPr>
          <p:spPr bwMode="gray">
            <a:xfrm>
              <a:off x="804055" y="1531937"/>
              <a:ext cx="984341" cy="358777"/>
            </a:xfrm>
            <a:custGeom>
              <a:avLst/>
              <a:gdLst/>
              <a:ahLst/>
              <a:cxnLst/>
              <a:rect l="l" t="t" r="r" b="b"/>
              <a:pathLst>
                <a:path w="984341" h="358777">
                  <a:moveTo>
                    <a:pt x="937510" y="265113"/>
                  </a:moveTo>
                  <a:cubicBezTo>
                    <a:pt x="963374" y="265113"/>
                    <a:pt x="984341" y="286080"/>
                    <a:pt x="984341" y="311945"/>
                  </a:cubicBezTo>
                  <a:cubicBezTo>
                    <a:pt x="984341" y="337810"/>
                    <a:pt x="963374" y="358777"/>
                    <a:pt x="937510" y="358777"/>
                  </a:cubicBezTo>
                  <a:cubicBezTo>
                    <a:pt x="911646" y="358777"/>
                    <a:pt x="890679" y="337810"/>
                    <a:pt x="890679" y="311945"/>
                  </a:cubicBezTo>
                  <a:cubicBezTo>
                    <a:pt x="890679" y="286080"/>
                    <a:pt x="911646" y="265113"/>
                    <a:pt x="937510" y="265113"/>
                  </a:cubicBezTo>
                  <a:close/>
                  <a:moveTo>
                    <a:pt x="720022" y="265113"/>
                  </a:moveTo>
                  <a:cubicBezTo>
                    <a:pt x="745886" y="265113"/>
                    <a:pt x="766853" y="286080"/>
                    <a:pt x="766853" y="311945"/>
                  </a:cubicBezTo>
                  <a:cubicBezTo>
                    <a:pt x="766853" y="337810"/>
                    <a:pt x="745886" y="358777"/>
                    <a:pt x="720022" y="358777"/>
                  </a:cubicBezTo>
                  <a:cubicBezTo>
                    <a:pt x="694158" y="358777"/>
                    <a:pt x="673191" y="337810"/>
                    <a:pt x="673191" y="311945"/>
                  </a:cubicBezTo>
                  <a:cubicBezTo>
                    <a:pt x="673191" y="286080"/>
                    <a:pt x="694158" y="265113"/>
                    <a:pt x="720022" y="265113"/>
                  </a:cubicBezTo>
                  <a:close/>
                  <a:moveTo>
                    <a:pt x="185035" y="265113"/>
                  </a:moveTo>
                  <a:cubicBezTo>
                    <a:pt x="210899" y="265113"/>
                    <a:pt x="231866" y="286080"/>
                    <a:pt x="231866" y="311945"/>
                  </a:cubicBezTo>
                  <a:cubicBezTo>
                    <a:pt x="231866" y="337810"/>
                    <a:pt x="210899" y="358777"/>
                    <a:pt x="185035" y="358777"/>
                  </a:cubicBezTo>
                  <a:cubicBezTo>
                    <a:pt x="159171" y="358777"/>
                    <a:pt x="138204" y="337810"/>
                    <a:pt x="138204" y="311945"/>
                  </a:cubicBezTo>
                  <a:cubicBezTo>
                    <a:pt x="138204" y="286080"/>
                    <a:pt x="159171" y="265113"/>
                    <a:pt x="185035" y="265113"/>
                  </a:cubicBezTo>
                  <a:close/>
                  <a:moveTo>
                    <a:pt x="45539" y="0"/>
                  </a:moveTo>
                  <a:cubicBezTo>
                    <a:pt x="45548" y="0"/>
                    <a:pt x="46409" y="0"/>
                    <a:pt x="138864" y="0"/>
                  </a:cubicBezTo>
                  <a:cubicBezTo>
                    <a:pt x="144837" y="0"/>
                    <a:pt x="149316" y="4539"/>
                    <a:pt x="149316" y="9834"/>
                  </a:cubicBezTo>
                  <a:cubicBezTo>
                    <a:pt x="149316" y="9843"/>
                    <a:pt x="149316" y="10725"/>
                    <a:pt x="149316" y="102123"/>
                  </a:cubicBezTo>
                  <a:cubicBezTo>
                    <a:pt x="149316" y="108174"/>
                    <a:pt x="144837" y="112713"/>
                    <a:pt x="138864" y="112713"/>
                  </a:cubicBezTo>
                  <a:cubicBezTo>
                    <a:pt x="138858" y="112713"/>
                    <a:pt x="137966" y="112713"/>
                    <a:pt x="7463" y="112713"/>
                  </a:cubicBezTo>
                  <a:cubicBezTo>
                    <a:pt x="1490" y="112713"/>
                    <a:pt x="-1496" y="108174"/>
                    <a:pt x="744" y="102879"/>
                  </a:cubicBezTo>
                  <a:cubicBezTo>
                    <a:pt x="747" y="102871"/>
                    <a:pt x="1042" y="101987"/>
                    <a:pt x="32101" y="9078"/>
                  </a:cubicBezTo>
                  <a:cubicBezTo>
                    <a:pt x="33594" y="3782"/>
                    <a:pt x="39567" y="0"/>
                    <a:pt x="455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cxnSp>
        <p:nvCxnSpPr>
          <p:cNvPr id="64" name="直線コネクタ 71"/>
          <p:cNvCxnSpPr>
            <a:endCxn id="19" idx="2"/>
          </p:cNvCxnSpPr>
          <p:nvPr/>
        </p:nvCxnSpPr>
        <p:spPr>
          <a:xfrm>
            <a:off x="2433100" y="3586406"/>
            <a:ext cx="897676" cy="325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74"/>
          <p:cNvCxnSpPr>
            <a:endCxn id="19" idx="2"/>
          </p:cNvCxnSpPr>
          <p:nvPr/>
        </p:nvCxnSpPr>
        <p:spPr>
          <a:xfrm flipV="1">
            <a:off x="3014482" y="3911538"/>
            <a:ext cx="316294" cy="2532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79"/>
          <p:cNvCxnSpPr/>
          <p:nvPr/>
        </p:nvCxnSpPr>
        <p:spPr>
          <a:xfrm flipH="1">
            <a:off x="8004152" y="1888236"/>
            <a:ext cx="644649" cy="15243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83"/>
          <p:cNvCxnSpPr>
            <a:endCxn id="6" idx="18"/>
          </p:cNvCxnSpPr>
          <p:nvPr/>
        </p:nvCxnSpPr>
        <p:spPr>
          <a:xfrm flipH="1" flipV="1">
            <a:off x="8004152" y="3832335"/>
            <a:ext cx="582107" cy="5892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72"/>
          <p:cNvSpPr>
            <a:spLocks noChangeAspect="1"/>
          </p:cNvSpPr>
          <p:nvPr/>
        </p:nvSpPr>
        <p:spPr bwMode="gray">
          <a:xfrm>
            <a:off x="8700641" y="3436014"/>
            <a:ext cx="787911" cy="924841"/>
          </a:xfrm>
          <a:custGeom>
            <a:avLst/>
            <a:gdLst/>
            <a:ahLst/>
            <a:cxnLst/>
            <a:rect l="l" t="t" r="r" b="b"/>
            <a:pathLst>
              <a:path w="800398" h="939498">
                <a:moveTo>
                  <a:pt x="765296" y="310209"/>
                </a:moveTo>
                <a:cubicBezTo>
                  <a:pt x="829757" y="450865"/>
                  <a:pt x="803523" y="627626"/>
                  <a:pt x="702334" y="741204"/>
                </a:cubicBezTo>
                <a:cubicBezTo>
                  <a:pt x="629627" y="823191"/>
                  <a:pt x="521692" y="867569"/>
                  <a:pt x="413756" y="867569"/>
                </a:cubicBezTo>
                <a:cubicBezTo>
                  <a:pt x="389021" y="867569"/>
                  <a:pt x="364286" y="865313"/>
                  <a:pt x="339551" y="860047"/>
                </a:cubicBezTo>
                <a:cubicBezTo>
                  <a:pt x="339551" y="860047"/>
                  <a:pt x="339551" y="860047"/>
                  <a:pt x="302823" y="932256"/>
                </a:cubicBezTo>
                <a:cubicBezTo>
                  <a:pt x="297576" y="942034"/>
                  <a:pt x="289331" y="942034"/>
                  <a:pt x="284834" y="931504"/>
                </a:cubicBezTo>
                <a:cubicBezTo>
                  <a:pt x="284834" y="931504"/>
                  <a:pt x="284834" y="931504"/>
                  <a:pt x="188142" y="704348"/>
                </a:cubicBezTo>
                <a:cubicBezTo>
                  <a:pt x="183644" y="693817"/>
                  <a:pt x="188891" y="683287"/>
                  <a:pt x="200134" y="681030"/>
                </a:cubicBezTo>
                <a:cubicBezTo>
                  <a:pt x="200134" y="681030"/>
                  <a:pt x="200134" y="681030"/>
                  <a:pt x="440740" y="628378"/>
                </a:cubicBezTo>
                <a:cubicBezTo>
                  <a:pt x="451984" y="626122"/>
                  <a:pt x="456481" y="632139"/>
                  <a:pt x="451234" y="641917"/>
                </a:cubicBezTo>
                <a:cubicBezTo>
                  <a:pt x="451234" y="641917"/>
                  <a:pt x="451234" y="641917"/>
                  <a:pt x="404012" y="735187"/>
                </a:cubicBezTo>
                <a:cubicBezTo>
                  <a:pt x="478218" y="738195"/>
                  <a:pt x="553922" y="708861"/>
                  <a:pt x="603393" y="653200"/>
                </a:cubicBezTo>
                <a:cubicBezTo>
                  <a:pt x="670852" y="577230"/>
                  <a:pt x="687343" y="459891"/>
                  <a:pt x="644618" y="365870"/>
                </a:cubicBezTo>
                <a:cubicBezTo>
                  <a:pt x="644618" y="365870"/>
                  <a:pt x="644618" y="365870"/>
                  <a:pt x="765296" y="310209"/>
                </a:cubicBezTo>
                <a:close/>
                <a:moveTo>
                  <a:pt x="508694" y="3"/>
                </a:moveTo>
                <a:cubicBezTo>
                  <a:pt x="511797" y="97"/>
                  <a:pt x="514806" y="2723"/>
                  <a:pt x="517063" y="7975"/>
                </a:cubicBezTo>
                <a:cubicBezTo>
                  <a:pt x="517063" y="7975"/>
                  <a:pt x="517063" y="7975"/>
                  <a:pt x="614858" y="234561"/>
                </a:cubicBezTo>
                <a:cubicBezTo>
                  <a:pt x="618619" y="245065"/>
                  <a:pt x="613353" y="255569"/>
                  <a:pt x="602822" y="257819"/>
                </a:cubicBezTo>
                <a:cubicBezTo>
                  <a:pt x="602822" y="257819"/>
                  <a:pt x="602822" y="257819"/>
                  <a:pt x="360592" y="310339"/>
                </a:cubicBezTo>
                <a:cubicBezTo>
                  <a:pt x="350061" y="313340"/>
                  <a:pt x="344795" y="306588"/>
                  <a:pt x="350061" y="296834"/>
                </a:cubicBezTo>
                <a:cubicBezTo>
                  <a:pt x="350061" y="296834"/>
                  <a:pt x="350061" y="296834"/>
                  <a:pt x="398206" y="204549"/>
                </a:cubicBezTo>
                <a:cubicBezTo>
                  <a:pt x="322979" y="200798"/>
                  <a:pt x="247753" y="230809"/>
                  <a:pt x="197351" y="286330"/>
                </a:cubicBezTo>
                <a:cubicBezTo>
                  <a:pt x="130399" y="361359"/>
                  <a:pt x="113097" y="479153"/>
                  <a:pt x="155976" y="572188"/>
                </a:cubicBezTo>
                <a:cubicBezTo>
                  <a:pt x="155976" y="572188"/>
                  <a:pt x="155976" y="572188"/>
                  <a:pt x="34862" y="627709"/>
                </a:cubicBezTo>
                <a:cubicBezTo>
                  <a:pt x="-29081" y="488156"/>
                  <a:pt x="-3504" y="311090"/>
                  <a:pt x="98804" y="197797"/>
                </a:cubicBezTo>
                <a:cubicBezTo>
                  <a:pt x="188324" y="98009"/>
                  <a:pt x="331254" y="52992"/>
                  <a:pt x="462900" y="79252"/>
                </a:cubicBezTo>
                <a:cubicBezTo>
                  <a:pt x="462900" y="79252"/>
                  <a:pt x="462900" y="79252"/>
                  <a:pt x="499761" y="7225"/>
                </a:cubicBezTo>
                <a:cubicBezTo>
                  <a:pt x="502394" y="2348"/>
                  <a:pt x="505591" y="-90"/>
                  <a:pt x="508694" y="3"/>
                </a:cubicBezTo>
                <a:close/>
              </a:path>
            </a:pathLst>
          </a:custGeom>
          <a:solidFill>
            <a:srgbClr val="002B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69" name="テキスト ボックス 87"/>
          <p:cNvSpPr txBox="1"/>
          <p:nvPr/>
        </p:nvSpPr>
        <p:spPr>
          <a:xfrm>
            <a:off x="8823290" y="3645956"/>
            <a:ext cx="17508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/>
              <a:t>60</a:t>
            </a:r>
          </a:p>
          <a:p>
            <a:r>
              <a:rPr lang="en-US" altLang="ja-JP" sz="2800" b="1" dirty="0"/>
              <a:t> </a:t>
            </a:r>
            <a:r>
              <a:rPr lang="en-US" altLang="ja-JP" sz="2800" b="1" dirty="0" smtClean="0"/>
              <a:t>    sec</a:t>
            </a:r>
            <a:endParaRPr kumimoji="1" lang="ja-JP" altLang="en-US" sz="2800" b="1" dirty="0"/>
          </a:p>
        </p:txBody>
      </p:sp>
      <p:sp>
        <p:nvSpPr>
          <p:cNvPr id="70" name="テキスト ボックス 88"/>
          <p:cNvSpPr txBox="1"/>
          <p:nvPr/>
        </p:nvSpPr>
        <p:spPr>
          <a:xfrm>
            <a:off x="132036" y="4861805"/>
            <a:ext cx="1165470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This use case needs  the continuous location reporting to plot exact car locations, but </a:t>
            </a:r>
            <a:r>
              <a:rPr lang="en-US" altLang="ja-JP" sz="2400" dirty="0" smtClean="0">
                <a:solidFill>
                  <a:srgbClr val="FF0000"/>
                </a:solidFill>
              </a:rPr>
              <a:t>it does not require two or more </a:t>
            </a:r>
            <a:r>
              <a:rPr lang="en-US" altLang="ja-JP" sz="2400" dirty="0" err="1" smtClean="0">
                <a:solidFill>
                  <a:srgbClr val="FF0000"/>
                </a:solidFill>
              </a:rPr>
              <a:t>reportings</a:t>
            </a:r>
            <a:r>
              <a:rPr lang="en-US" altLang="ja-JP" sz="2400" dirty="0" smtClean="0">
                <a:solidFill>
                  <a:srgbClr val="FF0000"/>
                </a:solidFill>
              </a:rPr>
              <a:t> for each car during a refresh interval of display screens.</a:t>
            </a:r>
          </a:p>
          <a:p>
            <a:r>
              <a:rPr lang="en-US" altLang="ja-JP" sz="2400" dirty="0" smtClean="0"/>
              <a:t>PROPOSAL: To reduce unnecessary signaling for this kind of use cases, we propose to </a:t>
            </a:r>
            <a:r>
              <a:rPr lang="en-GB" altLang="ja-JP" sz="2400" dirty="0"/>
              <a:t>e</a:t>
            </a:r>
            <a:r>
              <a:rPr lang="en-GB" altLang="ja-JP" sz="2400" dirty="0" smtClean="0"/>
              <a:t>nable </a:t>
            </a:r>
            <a:r>
              <a:rPr lang="en-GB" altLang="ja-JP" sz="2400" dirty="0"/>
              <a:t>minimum time interval for Continuous Location </a:t>
            </a:r>
            <a:r>
              <a:rPr lang="en-GB" altLang="ja-JP" sz="2400" dirty="0" smtClean="0"/>
              <a:t>Reporting. </a:t>
            </a:r>
            <a:r>
              <a:rPr lang="en-GB" altLang="ja-JP" sz="2400" dirty="0"/>
              <a:t>(</a:t>
            </a:r>
            <a:r>
              <a:rPr lang="en-GB" altLang="ja-JP" sz="2400" dirty="0" smtClean="0"/>
              <a:t>Proposed CR: </a:t>
            </a:r>
            <a:r>
              <a:rPr lang="en-GB" altLang="ja-JP" sz="2400" dirty="0" smtClean="0"/>
              <a:t>S2-175460)</a:t>
            </a:r>
            <a:endParaRPr lang="en-US" altLang="ja-JP" sz="2400" dirty="0" smtClean="0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" t="28291" r="898" b="36815"/>
          <a:stretch/>
        </p:blipFill>
        <p:spPr>
          <a:xfrm>
            <a:off x="7124270" y="3382775"/>
            <a:ext cx="1226952" cy="44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37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 smtClean="0"/>
              <a:t>Usecase</a:t>
            </a:r>
            <a:r>
              <a:rPr lang="en-GB" b="1" dirty="0" smtClean="0"/>
              <a:t> 2: Cargo/parcel tracking</a:t>
            </a:r>
            <a:endParaRPr lang="en-GB" b="1" dirty="0"/>
          </a:p>
        </p:txBody>
      </p:sp>
      <p:pic>
        <p:nvPicPr>
          <p:cNvPr id="4" name="Picture 1" descr="courie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29" y="1337095"/>
            <a:ext cx="8239156" cy="420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2143" y="6021237"/>
            <a:ext cx="1134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Source:</a:t>
            </a:r>
            <a:r>
              <a:rPr lang="en-GB" dirty="0" smtClean="0"/>
              <a:t> 3GPP TR 22.888 - </a:t>
            </a:r>
            <a:r>
              <a:rPr lang="en-GB" dirty="0"/>
              <a:t>Study on enhancements for Machine-Type Communications (MTC</a:t>
            </a:r>
            <a:r>
              <a:rPr lang="en-GB" dirty="0" smtClean="0"/>
              <a:t>), Release 11</a:t>
            </a:r>
            <a:endParaRPr lang="en-GB" dirty="0"/>
          </a:p>
          <a:p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12143" y="5651905"/>
            <a:ext cx="11343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Note that this contain both checkpoint and regular reporting </a:t>
            </a:r>
            <a:r>
              <a:rPr lang="en-GB" b="1" dirty="0" err="1" smtClean="0"/>
              <a:t>usecase</a:t>
            </a:r>
            <a:r>
              <a:rPr lang="en-GB" b="1" dirty="0" smtClean="0"/>
              <a:t>. </a:t>
            </a:r>
            <a:endParaRPr lang="en-GB" b="1" dirty="0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771585" y="1410420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658145" y="1395324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480261" y="1401239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238445" y="1424695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043954" y="1424695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6864039" y="1386184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684124" y="1434656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8619443" y="1434656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9533196" y="1434656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1892120" y="1203385"/>
            <a:ext cx="0" cy="43304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892120" y="5535490"/>
            <a:ext cx="951200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877909" y="5175849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Time</a:t>
            </a:r>
            <a:endParaRPr lang="en-GB" dirty="0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10480446" y="1414733"/>
            <a:ext cx="43132" cy="4123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5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en-GB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Location Tracking MTC Feature</a:t>
            </a:r>
            <a:br>
              <a:rPr kumimoji="0" lang="en-GB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kumimoji="0" lang="en-GB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kumimoji="0" lang="en-GB" altLang="en-US" sz="3200" b="1" dirty="0" bmk="">
                <a:latin typeface="Arial" panose="020B0604020202020204" pitchFamily="34" charset="0"/>
                <a:cs typeface="Times New Roman" panose="02020603050405020304" pitchFamily="18" charset="0"/>
              </a:rPr>
              <a:t>.4.1	Use-Case: Checkpoint </a:t>
            </a:r>
            <a:r>
              <a:rPr kumimoji="0" lang="en-GB" altLang="en-US" sz="3200" b="1" dirty="0" smtClean="0" bmk="">
                <a:latin typeface="Arial" panose="020B0604020202020204" pitchFamily="34" charset="0"/>
                <a:cs typeface="Times New Roman" panose="02020603050405020304" pitchFamily="18" charset="0"/>
              </a:rPr>
              <a:t>Reporting (TR 22.888)</a:t>
            </a:r>
            <a:r>
              <a:rPr kumimoji="0" lang="en-GB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kumimoji="0" lang="en-GB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112808"/>
            <a:ext cx="11643360" cy="552090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Courier services may attach communication tags on customer's parcels/cargoes to track the current location of the items. </a:t>
            </a:r>
            <a:endParaRPr kumimoji="0" lang="en-GB" altLang="en-US" sz="26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kumimoji="0" lang="en-GB" altLang="en-US" sz="2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While </a:t>
            </a: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on a transport, it is </a:t>
            </a:r>
            <a:r>
              <a:rPr kumimoji="0" lang="en-GB" altLang="en-US" sz="2600" i="1" u="sng" dirty="0">
                <a:latin typeface="Arial" panose="020B0604020202020204" pitchFamily="34" charset="0"/>
                <a:ea typeface="Times New Roman" panose="02020603050405020304" pitchFamily="18" charset="0"/>
              </a:rPr>
              <a:t>generally not necessary to get accurate location</a:t>
            </a: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 information of each item. </a:t>
            </a:r>
            <a:endParaRPr kumimoji="0" lang="en-GB" altLang="en-US" sz="26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kumimoji="0" lang="en-GB" altLang="en-US" sz="2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There </a:t>
            </a: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will be pre-determined locations (i.e. checkpoints) where the tags should report their locations to the MTC Server. </a:t>
            </a:r>
            <a:endParaRPr kumimoji="0" lang="en-GB" altLang="en-US" sz="26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kumimoji="0" lang="en-GB" altLang="en-US" sz="2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This </a:t>
            </a: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checkpoint reporting will enable the courier service company to provide real-time tracking updates to their customer on the delivery status of the cargoes/parcels. </a:t>
            </a:r>
            <a:endParaRPr kumimoji="0" lang="en-GB" altLang="en-US" sz="26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kumimoji="0" lang="en-GB" altLang="en-US" sz="2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Also</a:t>
            </a: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, the MTC Server would like to know when the parcels/cargoes arrive in a switching centre, so that possible transfers of parcels/cargoes to achieve the most efficient/speedy delivery can be determined. </a:t>
            </a:r>
            <a:endParaRPr kumimoji="0" lang="en-GB" altLang="en-US" sz="26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kumimoji="0" lang="en-GB" altLang="en-US" sz="2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When </a:t>
            </a:r>
            <a:r>
              <a:rPr kumimoji="0" lang="en-GB" altLang="en-US" sz="2600" dirty="0">
                <a:latin typeface="Arial" panose="020B0604020202020204" pitchFamily="34" charset="0"/>
                <a:ea typeface="Times New Roman" panose="02020603050405020304" pitchFamily="18" charset="0"/>
              </a:rPr>
              <a:t>the network operator provides the service of tracking the MTC Devices, it removes the need for communication tags to contain GPS units, making it an attractive solution to MTC Customers. </a:t>
            </a:r>
            <a:endParaRPr kumimoji="0" lang="en-GB" altLang="en-US" sz="26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kumimoji="0" lang="en-GB" altLang="en-US" sz="2600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518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109093"/>
            <a:ext cx="11643360" cy="823595"/>
          </a:xfrm>
        </p:spPr>
        <p:txBody>
          <a:bodyPr>
            <a:normAutofit/>
          </a:bodyPr>
          <a:lstStyle/>
          <a:p>
            <a:r>
              <a:rPr kumimoji="0" lang="en-GB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Location Tracking MTC </a:t>
            </a:r>
            <a:r>
              <a:rPr kumimoji="0" lang="en-GB" altLang="en-US" sz="32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Feature:</a:t>
            </a:r>
            <a:r>
              <a:rPr lang="en-GB" sz="3200" b="1" dirty="0" err="1" smtClean="0"/>
              <a:t>Cargo</a:t>
            </a:r>
            <a:r>
              <a:rPr lang="en-GB" sz="3200" b="1" dirty="0" smtClean="0"/>
              <a:t> Tracking (TR 22.888)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155940"/>
            <a:ext cx="11643360" cy="5021022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Courier </a:t>
            </a:r>
            <a:r>
              <a:rPr lang="en-GB" dirty="0"/>
              <a:t>services may attach </a:t>
            </a:r>
            <a:r>
              <a:rPr lang="en-GB" u="sng" dirty="0"/>
              <a:t>communication tags</a:t>
            </a:r>
            <a:r>
              <a:rPr lang="en-GB" dirty="0"/>
              <a:t> on customer's parcels/cargoes to track the current the location of the cargoes. 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While </a:t>
            </a:r>
            <a:r>
              <a:rPr lang="en-GB" dirty="0"/>
              <a:t>transporting, many such cargos may be placed in the same container truck. 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The </a:t>
            </a:r>
            <a:r>
              <a:rPr lang="en-GB" dirty="0"/>
              <a:t>courier service company may utilize third-party transport companies such that the cargoes on a single truck may be from different courier services. 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In </a:t>
            </a:r>
            <a:r>
              <a:rPr lang="en-GB" dirty="0"/>
              <a:t>addition, in order to optimize transport schedule, a cargo may switch between different container trucks before reaching its final destination. 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These </a:t>
            </a:r>
            <a:r>
              <a:rPr lang="en-GB" dirty="0"/>
              <a:t>make it necessary for each customer's cargo to be attached with a separate communication tag. 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These </a:t>
            </a:r>
            <a:r>
              <a:rPr lang="en-GB" dirty="0"/>
              <a:t>communication tags are then MTC Devices that will be co-located throughout the duration of the transport. This use case demonstrates the scenario of MTC Devices being co-located temporarily (but may be for a long time).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43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109094"/>
            <a:ext cx="11643360" cy="1167616"/>
          </a:xfrm>
        </p:spPr>
        <p:txBody>
          <a:bodyPr/>
          <a:lstStyle/>
          <a:p>
            <a:r>
              <a:rPr lang="en-GB" b="1" dirty="0" smtClean="0"/>
              <a:t>Required features for cargo/parcel tracking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276709"/>
            <a:ext cx="11643360" cy="521035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Can be very large number of MTC (M2M/</a:t>
            </a:r>
            <a:r>
              <a:rPr lang="en-GB" dirty="0" err="1" smtClean="0"/>
              <a:t>IoT</a:t>
            </a:r>
            <a:r>
              <a:rPr lang="en-GB" dirty="0" smtClean="0"/>
              <a:t> tags) devices to be tracked.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It is continuous monitoring but accurate location (GPS) is not generally required (cell-level is acceptable).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Regular reporting of location is important to ensure parcels/cargo reach the destination on schedule/time and safely.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Typical life-span of cargo delivery can be hours, days or weeks.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Usually </a:t>
            </a:r>
            <a:r>
              <a:rPr lang="en-GB" dirty="0"/>
              <a:t>a rough route taken by the goods is enough to investigate any problem with the delivery</a:t>
            </a:r>
            <a:r>
              <a:rPr lang="en-GB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If there is delivery issue of any parcel/cargo, there is ability to find the last reported location and turn on the more accurate location tracking.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err="1" smtClean="0"/>
              <a:t>IoT</a:t>
            </a:r>
            <a:r>
              <a:rPr lang="en-GB" dirty="0" smtClean="0"/>
              <a:t>/M2M tags based methods conserve battery and ability configure during their service.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In these scenarios, final goal is parcels/cargo reaching </a:t>
            </a:r>
            <a:r>
              <a:rPr lang="en-GB" dirty="0" smtClean="0"/>
              <a:t>their final </a:t>
            </a:r>
            <a:r>
              <a:rPr lang="en-GB" dirty="0"/>
              <a:t>destination on agreed </a:t>
            </a:r>
            <a:r>
              <a:rPr lang="en-GB" dirty="0" smtClean="0"/>
              <a:t>timeline/schedule. Neither the log of  route nor the accurate location every time is important.</a:t>
            </a:r>
            <a:endParaRPr lang="en-GB" dirty="0"/>
          </a:p>
          <a:p>
            <a:pPr>
              <a:buFont typeface="Wingdings" panose="05000000000000000000" pitchFamily="2" charset="2"/>
              <a:buChar char="Ø"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12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Location Monitoring parameters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199072"/>
            <a:ext cx="11643360" cy="5408762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Monitoring event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Maximum </a:t>
            </a:r>
            <a:r>
              <a:rPr lang="en-GB" dirty="0"/>
              <a:t>Number of </a:t>
            </a:r>
            <a:r>
              <a:rPr lang="en-GB" dirty="0" smtClean="0"/>
              <a:t>Reports  - sets maximum number of reports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Monitoring Duration – Sets the maximum duration of monitoring 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Group </a:t>
            </a:r>
            <a:r>
              <a:rPr lang="en-GB" dirty="0"/>
              <a:t>Reporting Guard </a:t>
            </a:r>
            <a:r>
              <a:rPr lang="en-GB" dirty="0" smtClean="0"/>
              <a:t>Time – aggregates the messages (applicable at HSS and SCEF)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dirty="0"/>
              <a:t>Location </a:t>
            </a:r>
            <a:r>
              <a:rPr lang="en-GB" dirty="0" smtClean="0"/>
              <a:t>Monitoring </a:t>
            </a:r>
            <a:endParaRPr lang="en-GB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Location Type </a:t>
            </a:r>
            <a:r>
              <a:rPr lang="en-GB" dirty="0" smtClean="0"/>
              <a:t>– last known or current location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Accuracy (optional) – specify the granularity of location reporting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Current specification lacks a parameter that specify reporting of events only at set duration, MME level for individual UE/devices for location reporting.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R</a:t>
            </a:r>
            <a:r>
              <a:rPr lang="en-GB" dirty="0" smtClean="0"/>
              <a:t>educe </a:t>
            </a:r>
            <a:r>
              <a:rPr lang="en-GB" dirty="0"/>
              <a:t>u</a:t>
            </a:r>
            <a:r>
              <a:rPr lang="en-GB" dirty="0" smtClean="0"/>
              <a:t>nnecessary signalling/messages at MME and subsequently in interface S6t, T6a/T6b and T8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41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Summary and Next steps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112808"/>
            <a:ext cx="11643360" cy="5064154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Identified real-life </a:t>
            </a:r>
            <a:r>
              <a:rPr lang="en-GB" dirty="0" err="1" smtClean="0"/>
              <a:t>usecases</a:t>
            </a:r>
            <a:r>
              <a:rPr lang="en-GB" dirty="0" smtClean="0"/>
              <a:t> that can benefit from having (event driven but) set duration location reporting – as per application requirements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Any additional location information is not required for the success of application execution.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Parcel/cargo tracking service can list location of parcel at set times for the benefit of the sender/receiver.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Cell-level location accuracy with regular reporting optimises required number of reporting versus full-scale event driven location reporting.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When network </a:t>
            </a:r>
            <a:r>
              <a:rPr lang="en-US" dirty="0"/>
              <a:t>operator provides the service of tracking the MTC </a:t>
            </a:r>
            <a:r>
              <a:rPr lang="en-US" dirty="0" smtClean="0"/>
              <a:t>Devices (</a:t>
            </a:r>
            <a:r>
              <a:rPr lang="en-US" dirty="0" err="1" smtClean="0"/>
              <a:t>IoT</a:t>
            </a:r>
            <a:r>
              <a:rPr lang="en-US" dirty="0" smtClean="0"/>
              <a:t>/M2M tags), </a:t>
            </a:r>
            <a:r>
              <a:rPr lang="en-US" dirty="0"/>
              <a:t>it removes the need for </a:t>
            </a:r>
            <a:r>
              <a:rPr lang="en-US" dirty="0" smtClean="0"/>
              <a:t>these devices to </a:t>
            </a:r>
            <a:r>
              <a:rPr lang="en-US" dirty="0"/>
              <a:t>contain GPS </a:t>
            </a:r>
            <a:r>
              <a:rPr lang="en-US" dirty="0" smtClean="0"/>
              <a:t>units, configurable and conserve battery.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Current </a:t>
            </a:r>
            <a:r>
              <a:rPr lang="en-GB" dirty="0"/>
              <a:t>specification lacks a parameter that specify reporting of events only at set duration, MME level for individual UE/devices for location reporting.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Reduce unnecessary signalling/messages at MME and subsequently in </a:t>
            </a:r>
            <a:r>
              <a:rPr lang="en-GB" dirty="0" smtClean="0"/>
              <a:t>interfaces </a:t>
            </a:r>
            <a:r>
              <a:rPr lang="en-GB" dirty="0"/>
              <a:t>S6t, T6a/T6b and </a:t>
            </a:r>
            <a:r>
              <a:rPr lang="en-GB" dirty="0" smtClean="0"/>
              <a:t>T8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This points to a need for new parameter within the Location Monitoring in TS 23.682 MONTE.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CR </a:t>
            </a:r>
            <a:r>
              <a:rPr lang="en-GB" dirty="0" smtClean="0"/>
              <a:t>S2-175460 </a:t>
            </a:r>
            <a:r>
              <a:rPr lang="en-GB" dirty="0" smtClean="0"/>
              <a:t>implements this parameter – Minimum monitoring </a:t>
            </a:r>
            <a:r>
              <a:rPr lang="en-GB" dirty="0"/>
              <a:t>I</a:t>
            </a:r>
            <a:r>
              <a:rPr lang="en-GB" dirty="0" smtClean="0"/>
              <a:t>nterval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969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</Words>
  <Application>Microsoft Office PowerPoint</Application>
  <PresentationFormat>Widescreen</PresentationFormat>
  <Paragraphs>68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メイリオ</vt:lpstr>
      <vt:lpstr>ＭＳ Ｐゴシック</vt:lpstr>
      <vt:lpstr>Arial</vt:lpstr>
      <vt:lpstr>Calibri</vt:lpstr>
      <vt:lpstr>Calibri Light</vt:lpstr>
      <vt:lpstr>Times New Roman</vt:lpstr>
      <vt:lpstr>Wingdings</vt:lpstr>
      <vt:lpstr>Office テーマ</vt:lpstr>
      <vt:lpstr>PowerPoint Presentation</vt:lpstr>
      <vt:lpstr>Usecase1: Semi-realtime car location monitor </vt:lpstr>
      <vt:lpstr>Usecase 2: Cargo/parcel tracking</vt:lpstr>
      <vt:lpstr>Location Tracking MTC Feature 4.4.1 Use-Case: Checkpoint Reporting (TR 22.888) </vt:lpstr>
      <vt:lpstr>Location Tracking MTC Feature:Cargo Tracking (TR 22.888)</vt:lpstr>
      <vt:lpstr>Required features for cargo/parcel tracking</vt:lpstr>
      <vt:lpstr>Location Monitoring parameters</vt:lpstr>
      <vt:lpstr>Summary and Next steps</vt:lpstr>
    </vt:vector>
  </TitlesOfParts>
  <Company>NEC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Naoaki</dc:creator>
  <cp:lastModifiedBy>Sivasubramaniam Ramanan</cp:lastModifiedBy>
  <cp:revision>56</cp:revision>
  <dcterms:created xsi:type="dcterms:W3CDTF">2017-07-06T03:04:31Z</dcterms:created>
  <dcterms:modified xsi:type="dcterms:W3CDTF">2017-08-15T10:01:34Z</dcterms:modified>
</cp:coreProperties>
</file>